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5"/>
    <p:sldMasterId id="214748366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y="6858000" cx="12192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Tahoma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744">
          <p15:clr>
            <a:srgbClr val="A4A3A4"/>
          </p15:clr>
        </p15:guide>
        <p15:guide id="2" orient="horz" pos="1228">
          <p15:clr>
            <a:srgbClr val="A4A3A4"/>
          </p15:clr>
        </p15:guide>
        <p15:guide id="3" pos="7296">
          <p15:clr>
            <a:srgbClr val="A4A3A4"/>
          </p15:clr>
        </p15:guide>
        <p15:guide id="4" pos="3840">
          <p15:clr>
            <a:srgbClr val="A4A3A4"/>
          </p15:clr>
        </p15:guide>
        <p15:guide id="5" pos="384">
          <p15:clr>
            <a:srgbClr val="A4A3A4"/>
          </p15:clr>
        </p15:guide>
        <p15:guide id="6" pos="6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16AD795-608D-4E52-93C3-278954FEE19F}">
  <a:tblStyle styleId="{A16AD795-608D-4E52-93C3-278954FEE19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6B3DE5F2-3DE1-44E5-BB6B-8309E22ED52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744" orient="horz"/>
        <p:guide pos="1228" orient="horz"/>
        <p:guide pos="7296"/>
        <p:guide pos="3840"/>
        <p:guide pos="384"/>
        <p:guide pos="69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4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3.xml"/><Relationship Id="rId32" Type="http://schemas.openxmlformats.org/officeDocument/2006/relationships/font" Target="fonts/Roboto-italic.fntdata"/><Relationship Id="rId13" Type="http://schemas.openxmlformats.org/officeDocument/2006/relationships/slide" Target="slides/slide6.xml"/><Relationship Id="rId35" Type="http://schemas.openxmlformats.org/officeDocument/2006/relationships/font" Target="fonts/Tahoma-bold.fntdata"/><Relationship Id="rId12" Type="http://schemas.openxmlformats.org/officeDocument/2006/relationships/slide" Target="slides/slide5.xml"/><Relationship Id="rId34" Type="http://schemas.openxmlformats.org/officeDocument/2006/relationships/font" Target="fonts/Tahoma-regular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5.gif>
</file>

<file path=ppt/media/image16.png>
</file>

<file path=ppt/media/image3.png>
</file>

<file path=ppt/media/image4.png>
</file>

<file path=ppt/media/image6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e76f30d4f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2e76f30d4f_0_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12e76f30d4f_0_2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2f6c697e1b_1_1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68" name="Google Shape;268;g12f6c697e1b_1_1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9" name="Google Shape;269;g12f6c697e1b_1_14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3f73120610_0_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3f73120610_0_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23f73120610_0_7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f6c697e1b_1_1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02" name="Google Shape;302;g12f6c697e1b_1_1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3" name="Google Shape;303;g12f6c697e1b_1_17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2f6c697e1b_1_1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13" name="Google Shape;313;g12f6c697e1b_1_1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4" name="Google Shape;314;g12f6c697e1b_1_188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2f6c697e1b_1_2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23" name="Google Shape;323;g12f6c697e1b_1_20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4" name="Google Shape;324;g12f6c697e1b_1_20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f6c697e1b_1_2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32" name="Google Shape;332;g12f6c697e1b_1_2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Rachel finishes the slides</a:t>
            </a:r>
            <a:endParaRPr/>
          </a:p>
        </p:txBody>
      </p:sp>
      <p:sp>
        <p:nvSpPr>
          <p:cNvPr id="333" name="Google Shape;333;g12f6c697e1b_1_23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3f73120610_0_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3f73120610_0_1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g23f73120610_0_14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2f6c697e1b_1_2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47" name="Google Shape;347;g12f6c697e1b_1_2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Older versions of Python had it unordered (currently ordered)</a:t>
            </a:r>
            <a:endParaRPr/>
          </a:p>
        </p:txBody>
      </p:sp>
      <p:sp>
        <p:nvSpPr>
          <p:cNvPr id="348" name="Google Shape;348;g12f6c697e1b_1_24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12f6c697e1b_1_3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58" name="Google Shape;358;g12f6c697e1b_1_3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9" name="Google Shape;359;g12f6c697e1b_1_37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2f6c697e1b_1_3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69" name="Google Shape;369;g12f6c697e1b_1_3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Both will return “value1”</a:t>
            </a:r>
            <a:endParaRPr/>
          </a:p>
        </p:txBody>
      </p:sp>
      <p:sp>
        <p:nvSpPr>
          <p:cNvPr id="370" name="Google Shape;370;g12f6c697e1b_1_38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7fb3ee73e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8" name="Google Shape;148;g2e7fb3ee73e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To convert from a float to an integer use floor division because it always rounds down to the nearest integer</a:t>
            </a:r>
            <a:endParaRPr/>
          </a:p>
        </p:txBody>
      </p:sp>
      <p:sp>
        <p:nvSpPr>
          <p:cNvPr id="149" name="Google Shape;149;g2e7fb3ee73e_0_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2f6c697e1b_1_3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83" name="Google Shape;383;g12f6c697e1b_1_3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4" name="Google Shape;384;g12f6c697e1b_1_39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2f6c697e1b_1_4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94" name="Google Shape;394;g12f6c697e1b_1_4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How would a list of state capitals differ from a dictionary of them?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Why use one of them over another?</a:t>
            </a:r>
            <a:endParaRPr/>
          </a:p>
        </p:txBody>
      </p:sp>
      <p:sp>
        <p:nvSpPr>
          <p:cNvPr id="395" name="Google Shape;395;g12f6c697e1b_1_43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3f73120610_0_1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3f73120610_0_1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23f73120610_0_15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e7fb3ee73e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6" name="Google Shape;156;g2e7fb3ee73e_0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1.)“Alexandra’s book” or ‘Alexandra/’s book’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2.) relevant or meaningful </a:t>
            </a:r>
            <a:endParaRPr/>
          </a:p>
        </p:txBody>
      </p:sp>
      <p:sp>
        <p:nvSpPr>
          <p:cNvPr id="157" name="Google Shape;157;g2e7fb3ee73e_0_17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e7fb3ee73e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4" name="Google Shape;164;g2e7fb3ee73e_0_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g2e7fb3ee73e_0_2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f6c697e1b_1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g12f6c697e1b_1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f6c697e1b_1_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18" name="Google Shape;218;g12f6c697e1b_1_7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Other </a:t>
            </a:r>
            <a:r>
              <a:rPr lang="en-US"/>
              <a:t>immutable objects</a:t>
            </a:r>
            <a:r>
              <a:rPr lang="en-US"/>
              <a:t>: int, float, boolean… you can change variables, but you can’t change these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e.g. if you try string =”cat”, string[0]=”h”, print(string) → you get an error</a:t>
            </a:r>
            <a:endParaRPr/>
          </a:p>
        </p:txBody>
      </p:sp>
      <p:sp>
        <p:nvSpPr>
          <p:cNvPr id="219" name="Google Shape;219;g12f6c697e1b_1_71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f6c697e1b_1_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35" name="Google Shape;235;g12f6c697e1b_1_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6" name="Google Shape;236;g12f6c697e1b_1_9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f6c697e1b_1_1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47" name="Google Shape;247;g12f6c697e1b_1_1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In CS, most counting starts from 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A string is a list of multiple characters in order</a:t>
            </a:r>
            <a:endParaRPr/>
          </a:p>
        </p:txBody>
      </p:sp>
      <p:sp>
        <p:nvSpPr>
          <p:cNvPr id="248" name="Google Shape;248;g12f6c697e1b_1_109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f6c697e1b_1_1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57" name="Google Shape;257;g12f6c697e1b_1_1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8" name="Google Shape;258;g12f6c697e1b_1_12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" showMasterSp="0">
  <p:cSld name="Cover Slide">
    <p:bg>
      <p:bgPr>
        <a:solidFill>
          <a:schemeClr val="accent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w_DOE_Logo_White_060208.eps" id="16" name="Google Shape;16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69694" y="5464190"/>
            <a:ext cx="1503806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al_wordmark.eps" id="17" name="Google Shape;1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49930" y="5418470"/>
            <a:ext cx="1498059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drawing&#10;&#10;Description automatically generated" id="18" name="Google Shape;1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3500" y="2927350"/>
            <a:ext cx="4445000" cy="100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380"/>
              <a:buFont typeface="Arial"/>
              <a:buNone/>
              <a:defRPr b="0" i="0" sz="2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8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Merriweather Sans"/>
              <a:buNone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" type="body"/>
          </p:nvPr>
        </p:nvSpPr>
        <p:spPr>
          <a:xfrm>
            <a:off x="2389717" y="5367338"/>
            <a:ext cx="73152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020"/>
              <a:buFont typeface="Arial"/>
              <a:buNone/>
              <a:defRPr b="0" i="0" sz="1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750"/>
              <a:buFont typeface="Merriweather Sans"/>
              <a:buNone/>
              <a:defRPr b="0" i="0" sz="1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3366"/>
              </a:buClr>
              <a:buSzPts val="675"/>
              <a:buFont typeface="Merriweather Sans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3366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" showMasterSp="0">
  <p:cSld name="Cover Slide">
    <p:bg>
      <p:bgPr>
        <a:solidFill>
          <a:schemeClr val="accen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w_DOE_Logo_White_060208.eps" id="81" name="Google Shape;8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69694" y="5464190"/>
            <a:ext cx="1503806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al_wordmark.eps" id="82" name="Google Shape;8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49930" y="5418470"/>
            <a:ext cx="1498061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drawing&#10;&#10;Description automatically generated" id="83" name="Google Shape;83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3500" y="2927350"/>
            <a:ext cx="4445000" cy="10033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XBD200302-00063-02.jpg" id="86" name="Google Shape;86;p14"/>
          <p:cNvPicPr preferRelativeResize="0"/>
          <p:nvPr/>
        </p:nvPicPr>
        <p:blipFill rotWithShape="1">
          <a:blip r:embed="rId2">
            <a:alphaModFix/>
          </a:blip>
          <a:srcRect b="1719" l="3206" r="66401" t="26348"/>
          <a:stretch/>
        </p:blipFill>
        <p:spPr>
          <a:xfrm>
            <a:off x="0" y="1066800"/>
            <a:ext cx="12192007" cy="57912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0" y="1066800"/>
            <a:ext cx="12192000" cy="5791200"/>
          </a:xfrm>
          <a:prstGeom prst="rect">
            <a:avLst/>
          </a:prstGeom>
          <a:solidFill>
            <a:srgbClr val="376092">
              <a:alpha val="8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828799" y="3886200"/>
            <a:ext cx="9444000" cy="17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000"/>
              <a:buFont typeface="Arial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9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9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XBD200302-00063-02.jpg" id="89" name="Google Shape;89;p14"/>
          <p:cNvPicPr preferRelativeResize="0"/>
          <p:nvPr/>
        </p:nvPicPr>
        <p:blipFill rotWithShape="1">
          <a:blip r:embed="rId2">
            <a:alphaModFix/>
          </a:blip>
          <a:srcRect b="1719" l="3206" r="66401" t="26348"/>
          <a:stretch/>
        </p:blipFill>
        <p:spPr>
          <a:xfrm>
            <a:off x="0" y="1066800"/>
            <a:ext cx="12192007" cy="57912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/>
          <p:nvPr/>
        </p:nvSpPr>
        <p:spPr>
          <a:xfrm>
            <a:off x="0" y="1066800"/>
            <a:ext cx="12192000" cy="5791200"/>
          </a:xfrm>
          <a:prstGeom prst="rect">
            <a:avLst/>
          </a:prstGeom>
          <a:solidFill>
            <a:schemeClr val="dk1">
              <a:alpha val="8784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4"/>
          <p:cNvSpPr/>
          <p:nvPr/>
        </p:nvSpPr>
        <p:spPr>
          <a:xfrm>
            <a:off x="0" y="0"/>
            <a:ext cx="12192000" cy="106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4"/>
          <p:cNvSpPr txBox="1"/>
          <p:nvPr>
            <p:ph type="title"/>
          </p:nvPr>
        </p:nvSpPr>
        <p:spPr>
          <a:xfrm>
            <a:off x="1435947" y="1520190"/>
            <a:ext cx="101055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pic>
        <p:nvPicPr>
          <p:cNvPr descr="DOE_Logo_White.png" id="93" name="Google Shape;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29554" y="375285"/>
            <a:ext cx="1509675" cy="3657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drawing&#10;&#10;Description automatically generated" id="94" name="Google Shape;9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4864" y="172720"/>
            <a:ext cx="3240910" cy="73152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609600" y="274638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609600" y="1535113"/>
            <a:ext cx="53868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700"/>
              <a:buFont typeface="Arial"/>
              <a:buNone/>
              <a:defRPr b="1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00"/>
              <a:buFont typeface="Merriweather Sans"/>
              <a:buNone/>
              <a:defRPr b="1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15"/>
          <p:cNvSpPr txBox="1"/>
          <p:nvPr>
            <p:ph idx="2" type="body"/>
          </p:nvPr>
        </p:nvSpPr>
        <p:spPr>
          <a:xfrm>
            <a:off x="609600" y="2174875"/>
            <a:ext cx="5386800" cy="3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Char char="–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15"/>
          <p:cNvSpPr txBox="1"/>
          <p:nvPr>
            <p:ph idx="3" type="body"/>
          </p:nvPr>
        </p:nvSpPr>
        <p:spPr>
          <a:xfrm>
            <a:off x="6193368" y="1535113"/>
            <a:ext cx="5388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395A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00395A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700"/>
              <a:buFont typeface="Arial"/>
              <a:buNone/>
              <a:defRPr b="1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00"/>
              <a:buFont typeface="Merriweather Sans"/>
              <a:buNone/>
              <a:defRPr b="1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5"/>
          <p:cNvSpPr txBox="1"/>
          <p:nvPr>
            <p:ph idx="4" type="body"/>
          </p:nvPr>
        </p:nvSpPr>
        <p:spPr>
          <a:xfrm>
            <a:off x="6193368" y="2174875"/>
            <a:ext cx="5388900" cy="3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Char char="–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609601" y="260350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609601" y="1573213"/>
            <a:ext cx="10972800" cy="43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92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erriweather Sans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609600" y="4406901"/>
            <a:ext cx="109728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3200" cap="none">
                <a:solidFill>
                  <a:srgbClr val="00395A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609600" y="2906713"/>
            <a:ext cx="109728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100"/>
              <a:buFont typeface="Merriweather Sans"/>
              <a:buNone/>
              <a:defRPr b="0" i="0" sz="15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17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609601" y="260350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609600" y="1598614"/>
            <a:ext cx="5384700" cy="43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11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00"/>
              <a:buFont typeface="Merriweather Sans"/>
              <a:buChar char="–"/>
              <a:defRPr b="0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92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925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925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925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925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18"/>
          <p:cNvSpPr txBox="1"/>
          <p:nvPr>
            <p:ph idx="2" type="body"/>
          </p:nvPr>
        </p:nvSpPr>
        <p:spPr>
          <a:xfrm>
            <a:off x="6197600" y="1598614"/>
            <a:ext cx="5384700" cy="43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11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00"/>
              <a:buFont typeface="Merriweather Sans"/>
              <a:buChar char="–"/>
              <a:defRPr b="0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92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925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925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925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925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18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609601" y="260350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rgbClr val="00395A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609601" y="273050"/>
            <a:ext cx="40113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4766733" y="273051"/>
            <a:ext cx="6815700" cy="56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" name="Google Shape;130;p21"/>
          <p:cNvSpPr txBox="1"/>
          <p:nvPr>
            <p:ph idx="2" type="body"/>
          </p:nvPr>
        </p:nvSpPr>
        <p:spPr>
          <a:xfrm>
            <a:off x="609601" y="1435101"/>
            <a:ext cx="4011300" cy="4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100"/>
              <a:buFont typeface="Arial"/>
              <a:buNone/>
              <a:defRPr b="0" i="0" sz="1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800"/>
              <a:buFont typeface="Merriweather Sans"/>
              <a:buNone/>
              <a:defRPr b="0" i="0" sz="11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3366"/>
              </a:buClr>
              <a:buSzPts val="700"/>
              <a:buFont typeface="Merriweather Sans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3366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2" name="Google Shape;132;p21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XBD200302-00063-02.jpg" id="21" name="Google Shape;21;p3"/>
          <p:cNvPicPr preferRelativeResize="0"/>
          <p:nvPr/>
        </p:nvPicPr>
        <p:blipFill rotWithShape="1">
          <a:blip r:embed="rId2">
            <a:alphaModFix/>
          </a:blip>
          <a:srcRect b="1718" l="3206" r="66402" t="26350"/>
          <a:stretch/>
        </p:blipFill>
        <p:spPr>
          <a:xfrm>
            <a:off x="0" y="1066800"/>
            <a:ext cx="12192000" cy="579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0" y="1066800"/>
            <a:ext cx="12192000" cy="5791200"/>
          </a:xfrm>
          <a:prstGeom prst="rect">
            <a:avLst/>
          </a:prstGeom>
          <a:solidFill>
            <a:srgbClr val="376092">
              <a:alpha val="8862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1828799" y="3886200"/>
            <a:ext cx="9443961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040"/>
              <a:buFont typeface="Arial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8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3366"/>
              </a:buClr>
              <a:buSzPts val="18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3366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XBD200302-00063-02.jpg" id="24" name="Google Shape;24;p3"/>
          <p:cNvPicPr preferRelativeResize="0"/>
          <p:nvPr/>
        </p:nvPicPr>
        <p:blipFill rotWithShape="1">
          <a:blip r:embed="rId2">
            <a:alphaModFix/>
          </a:blip>
          <a:srcRect b="1718" l="3206" r="66402" t="26350"/>
          <a:stretch/>
        </p:blipFill>
        <p:spPr>
          <a:xfrm>
            <a:off x="0" y="1066800"/>
            <a:ext cx="12192000" cy="579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/>
          <p:nvPr/>
        </p:nvSpPr>
        <p:spPr>
          <a:xfrm>
            <a:off x="0" y="1066800"/>
            <a:ext cx="12192000" cy="5791200"/>
          </a:xfrm>
          <a:prstGeom prst="rect">
            <a:avLst/>
          </a:prstGeom>
          <a:solidFill>
            <a:schemeClr val="dk1">
              <a:alpha val="8784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0" y="0"/>
            <a:ext cx="12192000" cy="106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1435947" y="1520190"/>
            <a:ext cx="1010581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DOE_Logo_White.png" id="28" name="Google Shape;2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29554" y="375285"/>
            <a:ext cx="1509678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drawing&#10;&#10;Description automatically generated" id="29" name="Google Shape;2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4864" y="172720"/>
            <a:ext cx="3240911" cy="73152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2389717" y="4800600"/>
            <a:ext cx="7315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5" name="Google Shape;135;p22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400"/>
              <a:buFont typeface="Arial"/>
              <a:buNone/>
              <a:defRPr b="0" i="0" sz="2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9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Merriweather Sans"/>
              <a:buNone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2389717" y="5367338"/>
            <a:ext cx="73152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100"/>
              <a:buFont typeface="Arial"/>
              <a:buNone/>
              <a:defRPr b="0" i="0" sz="1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800"/>
              <a:buFont typeface="Merriweather Sans"/>
              <a:buNone/>
              <a:defRPr b="0" i="0" sz="11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3366"/>
              </a:buClr>
              <a:buSzPts val="700"/>
              <a:buFont typeface="Merriweather Sans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3366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8" name="Google Shape;138;p22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700"/>
              <a:buFont typeface="Arial"/>
              <a:buNone/>
              <a:defRPr b="1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50"/>
              <a:buFont typeface="Merriweather Sans"/>
              <a:buNone/>
              <a:defRPr b="1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2" type="body"/>
          </p:nvPr>
        </p:nvSpPr>
        <p:spPr>
          <a:xfrm>
            <a:off x="609600" y="2174875"/>
            <a:ext cx="5386917" cy="3768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Char char="–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395A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00395A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700"/>
              <a:buFont typeface="Arial"/>
              <a:buNone/>
              <a:defRPr b="1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50"/>
              <a:buFont typeface="Merriweather Sans"/>
              <a:buNone/>
              <a:defRPr b="1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4" type="body"/>
          </p:nvPr>
        </p:nvSpPr>
        <p:spPr>
          <a:xfrm>
            <a:off x="6193368" y="2174875"/>
            <a:ext cx="5389033" cy="3768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Char char="–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title"/>
          </p:nvPr>
        </p:nvSpPr>
        <p:spPr>
          <a:xfrm>
            <a:off x="609601" y="260350"/>
            <a:ext cx="109727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body"/>
          </p:nvPr>
        </p:nvSpPr>
        <p:spPr>
          <a:xfrm>
            <a:off x="609601" y="1573213"/>
            <a:ext cx="10972799" cy="43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8140" lvl="1" marL="9144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3366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609600" y="4406901"/>
            <a:ext cx="109728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200" cap="none">
                <a:solidFill>
                  <a:srgbClr val="00395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609600" y="2906713"/>
            <a:ext cx="109728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530"/>
              <a:buFont typeface="Arial"/>
              <a:buNone/>
              <a:defRPr b="0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3366"/>
              </a:buClr>
              <a:buSzPts val="1050"/>
              <a:buFont typeface="Merriweather Sans"/>
              <a:buNone/>
              <a:defRPr b="0" i="0" sz="1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3366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2C599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2C599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2C599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2C599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609601" y="260350"/>
            <a:ext cx="109727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609600" y="1598614"/>
            <a:ext cx="5384800" cy="4344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3366"/>
              </a:buClr>
              <a:buSzPts val="1350"/>
              <a:buFont typeface="Merriweather Sans"/>
              <a:buChar char="–"/>
              <a:defRPr b="0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3366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6197600" y="1598614"/>
            <a:ext cx="5384800" cy="4344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3366"/>
              </a:buClr>
              <a:buSzPts val="1350"/>
              <a:buFont typeface="Merriweather Sans"/>
              <a:buChar char="–"/>
              <a:defRPr b="0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3366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609601" y="260350"/>
            <a:ext cx="109727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395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4766733" y="273051"/>
            <a:ext cx="6815667" cy="5670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2" type="body"/>
          </p:nvPr>
        </p:nvSpPr>
        <p:spPr>
          <a:xfrm>
            <a:off x="609601" y="1435101"/>
            <a:ext cx="4011084" cy="4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020"/>
              <a:buFont typeface="Arial"/>
              <a:buNone/>
              <a:defRPr b="0" i="0" sz="1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750"/>
              <a:buFont typeface="Merriweather Sans"/>
              <a:buNone/>
              <a:defRPr b="0" i="0" sz="1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3366"/>
              </a:buClr>
              <a:buSzPts val="675"/>
              <a:buFont typeface="Merriweather Sans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3366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09601" y="260350"/>
            <a:ext cx="109727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1" name="Google Shape;11;p1"/>
          <p:cNvCxnSpPr/>
          <p:nvPr/>
        </p:nvCxnSpPr>
        <p:spPr>
          <a:xfrm>
            <a:off x="0" y="6148001"/>
            <a:ext cx="12192000" cy="1587"/>
          </a:xfrm>
          <a:prstGeom prst="straightConnector1">
            <a:avLst/>
          </a:prstGeom>
          <a:noFill/>
          <a:ln cap="flat" cmpd="sng" w="9525">
            <a:solidFill>
              <a:srgbClr val="00395A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close up of a sign&#10;&#10;Description automatically generated" id="14" name="Google Shape;14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191475" y="6281544"/>
            <a:ext cx="356616" cy="4572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>
            <a:off x="609601" y="260350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6" name="Google Shape;76;p12"/>
          <p:cNvCxnSpPr/>
          <p:nvPr/>
        </p:nvCxnSpPr>
        <p:spPr>
          <a:xfrm>
            <a:off x="0" y="6148001"/>
            <a:ext cx="12192000" cy="1500"/>
          </a:xfrm>
          <a:prstGeom prst="straightConnector1">
            <a:avLst/>
          </a:prstGeom>
          <a:noFill/>
          <a:ln cap="flat" cmpd="sng" w="9525">
            <a:solidFill>
              <a:srgbClr val="00395A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77" name="Google Shape;77;p12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close up of a sign&#10;&#10;Description automatically generated" id="79" name="Google Shape;79;p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191475" y="6281544"/>
            <a:ext cx="356616" cy="4572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609601" y="2857500"/>
            <a:ext cx="109728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Lists</a:t>
            </a:r>
            <a:endParaRPr sz="59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Dictionaries</a:t>
            </a:r>
            <a:endParaRPr sz="59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5" name="Google Shape;145;p23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2"/>
          <p:cNvSpPr txBox="1"/>
          <p:nvPr>
            <p:ph type="title"/>
          </p:nvPr>
        </p:nvSpPr>
        <p:spPr>
          <a:xfrm>
            <a:off x="3336100" y="31750"/>
            <a:ext cx="3450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Slicing</a:t>
            </a:r>
            <a:endParaRPr/>
          </a:p>
        </p:txBody>
      </p:sp>
      <p:sp>
        <p:nvSpPr>
          <p:cNvPr id="272" name="Google Shape;272;p32"/>
          <p:cNvSpPr txBox="1"/>
          <p:nvPr>
            <p:ph idx="1" type="body"/>
          </p:nvPr>
        </p:nvSpPr>
        <p:spPr>
          <a:xfrm>
            <a:off x="3717100" y="916500"/>
            <a:ext cx="4585200" cy="19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b="1" lang="en-US" sz="2700">
                <a:solidFill>
                  <a:srgbClr val="0000FF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    list[</a:t>
            </a:r>
            <a:r>
              <a:rPr b="1" lang="en-US" sz="2700">
                <a:solidFill>
                  <a:srgbClr val="0000FF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start: stop</a:t>
            </a:r>
            <a:r>
              <a:rPr b="1" lang="en-US" sz="2700">
                <a:solidFill>
                  <a:srgbClr val="0000FF"/>
                </a:solidFill>
                <a:highlight>
                  <a:srgbClr val="FFFFFF"/>
                </a:highlight>
                <a:latin typeface="Tahoma"/>
                <a:ea typeface="Tahoma"/>
                <a:cs typeface="Tahoma"/>
                <a:sym typeface="Tahoma"/>
              </a:rPr>
              <a:t>: step]</a:t>
            </a:r>
            <a:endParaRPr sz="26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73" name="Google Shape;273;p32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74" name="Google Shape;274;p32"/>
          <p:cNvGraphicFramePr/>
          <p:nvPr/>
        </p:nvGraphicFramePr>
        <p:xfrm>
          <a:off x="1354150" y="3684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{A16AD795-608D-4E52-93C3-278954FEE19F}</a:tableStyleId>
              </a:tblPr>
              <a:tblGrid>
                <a:gridCol w="877625"/>
                <a:gridCol w="877625"/>
                <a:gridCol w="877625"/>
                <a:gridCol w="877625"/>
                <a:gridCol w="8776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L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L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O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4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</a:tbl>
          </a:graphicData>
        </a:graphic>
      </p:graphicFrame>
      <p:grpSp>
        <p:nvGrpSpPr>
          <p:cNvPr id="275" name="Google Shape;275;p32"/>
          <p:cNvGrpSpPr/>
          <p:nvPr/>
        </p:nvGrpSpPr>
        <p:grpSpPr>
          <a:xfrm>
            <a:off x="1364474" y="4673032"/>
            <a:ext cx="2049633" cy="976219"/>
            <a:chOff x="-657846" y="8998398"/>
            <a:chExt cx="2283968" cy="1874100"/>
          </a:xfrm>
        </p:grpSpPr>
        <p:cxnSp>
          <p:nvCxnSpPr>
            <p:cNvPr id="276" name="Google Shape;276;p32"/>
            <p:cNvCxnSpPr/>
            <p:nvPr/>
          </p:nvCxnSpPr>
          <p:spPr>
            <a:xfrm>
              <a:off x="1623123" y="8998398"/>
              <a:ext cx="3000" cy="1874100"/>
            </a:xfrm>
            <a:prstGeom prst="straightConnector1">
              <a:avLst/>
            </a:prstGeom>
            <a:noFill/>
            <a:ln cap="flat" cmpd="sng" w="1143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77" name="Google Shape;277;p32"/>
            <p:cNvSpPr/>
            <p:nvPr/>
          </p:nvSpPr>
          <p:spPr>
            <a:xfrm>
              <a:off x="-657846" y="9416410"/>
              <a:ext cx="2183400" cy="107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00"/>
                <a:buFont typeface="Arial"/>
                <a:buNone/>
              </a:pPr>
              <a:r>
                <a:rPr lang="en-US" sz="2000">
                  <a:solidFill>
                    <a:srgbClr val="0000FF"/>
                  </a:solidFill>
                  <a:latin typeface="Tahoma"/>
                  <a:ea typeface="Tahoma"/>
                  <a:cs typeface="Tahoma"/>
                  <a:sym typeface="Tahoma"/>
                </a:rPr>
                <a:t>my_list[0:3:1]</a:t>
              </a:r>
              <a:endParaRPr sz="2000" u="none" cap="none" strike="noStrike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78" name="Google Shape;278;p32"/>
          <p:cNvSpPr txBox="1"/>
          <p:nvPr/>
        </p:nvSpPr>
        <p:spPr>
          <a:xfrm>
            <a:off x="27900" y="4036225"/>
            <a:ext cx="124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23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my_list</a:t>
            </a:r>
            <a:endParaRPr sz="1000" u="none" cap="none" strike="noStrike">
              <a:solidFill>
                <a:srgbClr val="0000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279" name="Google Shape;279;p32"/>
          <p:cNvGraphicFramePr/>
          <p:nvPr/>
        </p:nvGraphicFramePr>
        <p:xfrm>
          <a:off x="1889463" y="5729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{A16AD795-608D-4E52-93C3-278954FEE19F}</a:tableStyleId>
              </a:tblPr>
              <a:tblGrid>
                <a:gridCol w="877625"/>
                <a:gridCol w="877625"/>
                <a:gridCol w="877625"/>
              </a:tblGrid>
              <a:tr h="372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L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0" name="Google Shape;280;p32"/>
          <p:cNvGraphicFramePr/>
          <p:nvPr/>
        </p:nvGraphicFramePr>
        <p:xfrm>
          <a:off x="7660125" y="361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{A16AD795-608D-4E52-93C3-278954FEE19F}</a:tableStyleId>
              </a:tblPr>
              <a:tblGrid>
                <a:gridCol w="877625"/>
                <a:gridCol w="877625"/>
                <a:gridCol w="877625"/>
                <a:gridCol w="877625"/>
                <a:gridCol w="8776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L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L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O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1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4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</a:tbl>
          </a:graphicData>
        </a:graphic>
      </p:graphicFrame>
      <p:grpSp>
        <p:nvGrpSpPr>
          <p:cNvPr id="281" name="Google Shape;281;p32"/>
          <p:cNvGrpSpPr/>
          <p:nvPr/>
        </p:nvGrpSpPr>
        <p:grpSpPr>
          <a:xfrm>
            <a:off x="8345025" y="4632182"/>
            <a:ext cx="2065492" cy="1031695"/>
            <a:chOff x="6968660" y="2269275"/>
            <a:chExt cx="2301640" cy="1980600"/>
          </a:xfrm>
        </p:grpSpPr>
        <p:cxnSp>
          <p:nvCxnSpPr>
            <p:cNvPr id="282" name="Google Shape;282;p32"/>
            <p:cNvCxnSpPr/>
            <p:nvPr/>
          </p:nvCxnSpPr>
          <p:spPr>
            <a:xfrm>
              <a:off x="9265200" y="2269275"/>
              <a:ext cx="5100" cy="1980600"/>
            </a:xfrm>
            <a:prstGeom prst="straightConnector1">
              <a:avLst/>
            </a:prstGeom>
            <a:noFill/>
            <a:ln cap="flat" cmpd="sng" w="1143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83" name="Google Shape;283;p32"/>
            <p:cNvSpPr/>
            <p:nvPr/>
          </p:nvSpPr>
          <p:spPr>
            <a:xfrm>
              <a:off x="6968660" y="2541002"/>
              <a:ext cx="2283900" cy="107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100"/>
                <a:buFont typeface="Arial"/>
                <a:buNone/>
              </a:pPr>
              <a:r>
                <a:rPr lang="en-US" sz="2000">
                  <a:solidFill>
                    <a:srgbClr val="0000FF"/>
                  </a:solidFill>
                  <a:latin typeface="Tahoma"/>
                  <a:ea typeface="Tahoma"/>
                  <a:cs typeface="Tahoma"/>
                  <a:sym typeface="Tahoma"/>
                </a:rPr>
                <a:t>my_list[0:5:2]</a:t>
              </a:r>
              <a:endParaRPr sz="2000" u="none" cap="none" strike="noStrike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endParaRPr>
            </a:p>
          </p:txBody>
        </p:sp>
      </p:grpSp>
      <p:sp>
        <p:nvSpPr>
          <p:cNvPr id="284" name="Google Shape;284;p32"/>
          <p:cNvSpPr txBox="1"/>
          <p:nvPr/>
        </p:nvSpPr>
        <p:spPr>
          <a:xfrm>
            <a:off x="6313600" y="3928850"/>
            <a:ext cx="124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23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my_list</a:t>
            </a:r>
            <a:endParaRPr sz="1000" u="none" cap="none" strike="noStrike">
              <a:solidFill>
                <a:srgbClr val="0000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285" name="Google Shape;285;p32"/>
          <p:cNvGraphicFramePr/>
          <p:nvPr/>
        </p:nvGraphicFramePr>
        <p:xfrm>
          <a:off x="8794350" y="571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{A16AD795-608D-4E52-93C3-278954FEE19F}</a:tableStyleId>
              </a:tblPr>
              <a:tblGrid>
                <a:gridCol w="877625"/>
                <a:gridCol w="877625"/>
                <a:gridCol w="8776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L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O</a:t>
                      </a:r>
                      <a:endParaRPr b="1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0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2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>
                          <a:solidFill>
                            <a:srgbClr val="0000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4</a:t>
                      </a:r>
                      <a:endParaRPr b="1" sz="2200" u="none" cap="none" strike="noStrike">
                        <a:solidFill>
                          <a:srgbClr val="0000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</a:tbl>
          </a:graphicData>
        </a:graphic>
      </p:graphicFrame>
      <p:sp>
        <p:nvSpPr>
          <p:cNvPr id="286" name="Google Shape;286;p32"/>
          <p:cNvSpPr/>
          <p:nvPr/>
        </p:nvSpPr>
        <p:spPr>
          <a:xfrm>
            <a:off x="1563000" y="3216850"/>
            <a:ext cx="1022400" cy="467400"/>
          </a:xfrm>
          <a:prstGeom prst="curvedDownArrow">
            <a:avLst>
              <a:gd fmla="val 50000" name="adj1"/>
              <a:gd fmla="val 50000" name="adj2"/>
              <a:gd fmla="val 25000" name="adj3"/>
            </a:avLst>
          </a:prstGeom>
          <a:solidFill>
            <a:srgbClr val="00B0F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2"/>
          <p:cNvSpPr/>
          <p:nvPr/>
        </p:nvSpPr>
        <p:spPr>
          <a:xfrm>
            <a:off x="2694700" y="3216850"/>
            <a:ext cx="1022400" cy="467400"/>
          </a:xfrm>
          <a:prstGeom prst="curvedDownArrow">
            <a:avLst>
              <a:gd fmla="val 50000" name="adj1"/>
              <a:gd fmla="val 50000" name="adj2"/>
              <a:gd fmla="val 25000" name="adj3"/>
            </a:avLst>
          </a:prstGeom>
          <a:solidFill>
            <a:srgbClr val="00B0F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2"/>
          <p:cNvSpPr/>
          <p:nvPr/>
        </p:nvSpPr>
        <p:spPr>
          <a:xfrm>
            <a:off x="7919050" y="2714100"/>
            <a:ext cx="1869300" cy="908700"/>
          </a:xfrm>
          <a:prstGeom prst="curvedDownArrow">
            <a:avLst>
              <a:gd fmla="val 50000" name="adj1"/>
              <a:gd fmla="val 50000" name="adj2"/>
              <a:gd fmla="val 25000" name="adj3"/>
            </a:avLst>
          </a:prstGeom>
          <a:solidFill>
            <a:srgbClr val="00B0F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2"/>
          <p:cNvSpPr/>
          <p:nvPr/>
        </p:nvSpPr>
        <p:spPr>
          <a:xfrm>
            <a:off x="9788350" y="2714100"/>
            <a:ext cx="1869300" cy="908700"/>
          </a:xfrm>
          <a:prstGeom prst="curvedDownArrow">
            <a:avLst>
              <a:gd fmla="val 50000" name="adj1"/>
              <a:gd fmla="val 50000" name="adj2"/>
              <a:gd fmla="val 25000" name="adj3"/>
            </a:avLst>
          </a:prstGeom>
          <a:solidFill>
            <a:srgbClr val="00B0F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0" name="Google Shape;290;p32"/>
          <p:cNvCxnSpPr>
            <a:stCxn id="291" idx="1"/>
          </p:cNvCxnSpPr>
          <p:nvPr/>
        </p:nvCxnSpPr>
        <p:spPr>
          <a:xfrm flipH="1">
            <a:off x="6313450" y="893675"/>
            <a:ext cx="2673600" cy="7032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1" name="Google Shape;291;p32"/>
          <p:cNvSpPr txBox="1"/>
          <p:nvPr/>
        </p:nvSpPr>
        <p:spPr>
          <a:xfrm>
            <a:off x="8987050" y="224075"/>
            <a:ext cx="2670600" cy="1339200"/>
          </a:xfrm>
          <a:prstGeom prst="rect">
            <a:avLst/>
          </a:prstGeom>
          <a:solidFill>
            <a:schemeClr val="accent4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ahoma"/>
                <a:ea typeface="Tahoma"/>
                <a:cs typeface="Tahoma"/>
                <a:sym typeface="Tahoma"/>
              </a:rPr>
              <a:t>Remember it will slice through index stop-1</a:t>
            </a:r>
            <a:endParaRPr sz="25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3"/>
          <p:cNvSpPr txBox="1"/>
          <p:nvPr>
            <p:ph type="title"/>
          </p:nvPr>
        </p:nvSpPr>
        <p:spPr>
          <a:xfrm>
            <a:off x="609600" y="1388725"/>
            <a:ext cx="10972800" cy="2222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notebook </a:t>
            </a:r>
            <a:r>
              <a:rPr i="1" lang="en-US"/>
              <a:t>02_lists-dictionaries, </a:t>
            </a:r>
            <a:r>
              <a:rPr lang="en-US"/>
              <a:t>complete the following section: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1.1 - List Iteration and Slicing</a:t>
            </a:r>
            <a:endParaRPr/>
          </a:p>
        </p:txBody>
      </p:sp>
      <p:sp>
        <p:nvSpPr>
          <p:cNvPr id="298" name="Google Shape;298;p33"/>
          <p:cNvSpPr txBox="1"/>
          <p:nvPr>
            <p:ph idx="12" type="sldNum"/>
          </p:nvPr>
        </p:nvSpPr>
        <p:spPr>
          <a:xfrm>
            <a:off x="4236031" y="4806409"/>
            <a:ext cx="6783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9" name="Google Shape;2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8556" y="3371850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4"/>
          <p:cNvSpPr txBox="1"/>
          <p:nvPr>
            <p:ph type="title"/>
          </p:nvPr>
        </p:nvSpPr>
        <p:spPr>
          <a:xfrm>
            <a:off x="427650" y="124200"/>
            <a:ext cx="90876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Adding Elements to Lists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06" name="Google Shape;306;p34"/>
          <p:cNvSpPr txBox="1"/>
          <p:nvPr>
            <p:ph idx="1" type="body"/>
          </p:nvPr>
        </p:nvSpPr>
        <p:spPr>
          <a:xfrm>
            <a:off x="794850" y="818700"/>
            <a:ext cx="81294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b="1"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new_list = [“Summer”, “Fun”, “Lab”]</a:t>
            </a:r>
            <a:endParaRPr b="1" sz="2200">
              <a:solidFill>
                <a:srgbClr val="0000F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2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07" name="Google Shape;307;p34"/>
          <p:cNvSpPr txBox="1"/>
          <p:nvPr>
            <p:ph idx="12" type="sldNum"/>
          </p:nvPr>
        </p:nvSpPr>
        <p:spPr>
          <a:xfrm>
            <a:off x="3580741" y="6552420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8" name="Google Shape;308;p34"/>
          <p:cNvSpPr txBox="1"/>
          <p:nvPr>
            <p:ph idx="1" type="body"/>
          </p:nvPr>
        </p:nvSpPr>
        <p:spPr>
          <a:xfrm>
            <a:off x="337650" y="1622100"/>
            <a:ext cx="9177600" cy="1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>
                <a:latin typeface="Tahoma"/>
                <a:ea typeface="Tahoma"/>
                <a:cs typeface="Tahoma"/>
                <a:sym typeface="Tahoma"/>
              </a:rPr>
              <a:t>Append</a:t>
            </a: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 - Adds a single item at the end of a list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new_list.append(“Happy”)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new_list = </a:t>
            </a:r>
            <a:r>
              <a:rPr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[“Summer”, “Fun”, “Lab”, “Happy”]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09" name="Google Shape;309;p34"/>
          <p:cNvSpPr txBox="1"/>
          <p:nvPr>
            <p:ph idx="1" type="body"/>
          </p:nvPr>
        </p:nvSpPr>
        <p:spPr>
          <a:xfrm>
            <a:off x="287875" y="4487275"/>
            <a:ext cx="9863400" cy="20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>
                <a:latin typeface="Tahoma"/>
                <a:ea typeface="Tahoma"/>
                <a:cs typeface="Tahoma"/>
                <a:sym typeface="Tahoma"/>
              </a:rPr>
              <a:t>+=</a:t>
            </a:r>
            <a:r>
              <a:rPr b="1" lang="en-US" sz="220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- Adds a single item to the end of a list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new_list += [“Yay”]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new_list = </a:t>
            </a:r>
            <a:r>
              <a:rPr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[“Summer”, “Research”, “Fun”, “Lab”, “Happy”, “Yay”]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10" name="Google Shape;310;p34"/>
          <p:cNvSpPr txBox="1"/>
          <p:nvPr>
            <p:ph idx="1" type="body"/>
          </p:nvPr>
        </p:nvSpPr>
        <p:spPr>
          <a:xfrm>
            <a:off x="337650" y="3017800"/>
            <a:ext cx="9863400" cy="16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>
                <a:latin typeface="Tahoma"/>
                <a:ea typeface="Tahoma"/>
                <a:cs typeface="Tahoma"/>
                <a:sym typeface="Tahoma"/>
              </a:rPr>
              <a:t>Insert</a:t>
            </a: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 - Puts an element into the list at a specified index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new_list.insert(1, “Research”)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new_list = </a:t>
            </a:r>
            <a:r>
              <a:rPr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[“Summer”, “Research”, “Fun”, “Lab”, “Happy”]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5"/>
          <p:cNvSpPr txBox="1"/>
          <p:nvPr>
            <p:ph type="title"/>
          </p:nvPr>
        </p:nvSpPr>
        <p:spPr>
          <a:xfrm>
            <a:off x="361350" y="-19675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Remove Elements From Lists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17" name="Google Shape;317;p35"/>
          <p:cNvSpPr txBox="1"/>
          <p:nvPr>
            <p:ph idx="1" type="body"/>
          </p:nvPr>
        </p:nvSpPr>
        <p:spPr>
          <a:xfrm>
            <a:off x="258700" y="751025"/>
            <a:ext cx="99915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b="1"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new_list = </a:t>
            </a:r>
            <a:r>
              <a:rPr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[“Summer”, “Research”, “Fun”, “Lab”, “Happy”, “Yay”]</a:t>
            </a:r>
            <a:endParaRPr sz="2200"/>
          </a:p>
        </p:txBody>
      </p:sp>
      <p:sp>
        <p:nvSpPr>
          <p:cNvPr id="318" name="Google Shape;318;p35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9" name="Google Shape;319;p35"/>
          <p:cNvSpPr txBox="1"/>
          <p:nvPr>
            <p:ph idx="1" type="body"/>
          </p:nvPr>
        </p:nvSpPr>
        <p:spPr>
          <a:xfrm>
            <a:off x="258700" y="3124200"/>
            <a:ext cx="9627300" cy="30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>
                <a:latin typeface="Tahoma"/>
                <a:ea typeface="Tahoma"/>
                <a:cs typeface="Tahoma"/>
                <a:sym typeface="Tahoma"/>
              </a:rPr>
              <a:t>.</a:t>
            </a:r>
            <a:r>
              <a:rPr b="1" lang="en-US" sz="2200">
                <a:latin typeface="Tahoma"/>
                <a:ea typeface="Tahoma"/>
                <a:cs typeface="Tahoma"/>
                <a:sym typeface="Tahoma"/>
              </a:rPr>
              <a:t>pop()</a:t>
            </a:r>
            <a:r>
              <a:rPr b="1" lang="en-US" sz="220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- Deletes item at a specific index from a list, if not specified, deletes last item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new_list.pop(2)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new_list = </a:t>
            </a:r>
            <a:r>
              <a:rPr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[“Fun”, “Lab”, “Yay”]</a:t>
            </a:r>
            <a:endParaRPr sz="2200">
              <a:solidFill>
                <a:srgbClr val="0000F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new_list.pop()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new_list = </a:t>
            </a:r>
            <a:r>
              <a:rPr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[“Fun”, “Lab”]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20" name="Google Shape;320;p35"/>
          <p:cNvSpPr txBox="1"/>
          <p:nvPr>
            <p:ph idx="1" type="body"/>
          </p:nvPr>
        </p:nvSpPr>
        <p:spPr>
          <a:xfrm>
            <a:off x="278700" y="1600200"/>
            <a:ext cx="96273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>
                <a:latin typeface="Tahoma"/>
                <a:ea typeface="Tahoma"/>
                <a:cs typeface="Tahoma"/>
                <a:sym typeface="Tahoma"/>
              </a:rPr>
              <a:t>Del</a:t>
            </a:r>
            <a:r>
              <a:rPr b="1" lang="en-US" sz="220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- Deletes specific items at specific index from a list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del new_list[0:2]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200"/>
              <a:buFont typeface="Tahoma"/>
              <a:buChar char="○"/>
            </a:pPr>
            <a:r>
              <a:rPr lang="en-US" sz="2200">
                <a:latin typeface="Tahoma"/>
                <a:ea typeface="Tahoma"/>
                <a:cs typeface="Tahoma"/>
                <a:sym typeface="Tahoma"/>
              </a:rPr>
              <a:t>new_list = </a:t>
            </a:r>
            <a:r>
              <a:rPr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[“Fun”, “Lab”, “Happy”, “Yay”]</a:t>
            </a:r>
            <a:endParaRPr sz="22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"/>
          <p:cNvSpPr txBox="1"/>
          <p:nvPr>
            <p:ph type="title"/>
          </p:nvPr>
        </p:nvSpPr>
        <p:spPr>
          <a:xfrm>
            <a:off x="361350" y="56525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Remove Elements From Lists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27" name="Google Shape;327;p36"/>
          <p:cNvSpPr txBox="1"/>
          <p:nvPr>
            <p:ph idx="1" type="body"/>
          </p:nvPr>
        </p:nvSpPr>
        <p:spPr>
          <a:xfrm>
            <a:off x="361350" y="827225"/>
            <a:ext cx="96273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rPr b="1"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new_list = </a:t>
            </a:r>
            <a:r>
              <a:rPr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[“Fun”, “Lab”]</a:t>
            </a:r>
            <a:endParaRPr sz="2200">
              <a:solidFill>
                <a:srgbClr val="0000F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2200">
              <a:solidFill>
                <a:srgbClr val="0000FF"/>
              </a:solidFill>
              <a:highlight>
                <a:srgbClr val="FFFFFF"/>
              </a:highlight>
            </a:endParaRPr>
          </a:p>
          <a:p>
            <a:pPr indent="0" lvl="0" marL="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22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200"/>
          </a:p>
        </p:txBody>
      </p:sp>
      <p:sp>
        <p:nvSpPr>
          <p:cNvPr id="328" name="Google Shape;328;p36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9" name="Google Shape;329;p36"/>
          <p:cNvSpPr txBox="1"/>
          <p:nvPr/>
        </p:nvSpPr>
        <p:spPr>
          <a:xfrm>
            <a:off x="248700" y="1663700"/>
            <a:ext cx="9285900" cy="20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Remove</a:t>
            </a:r>
            <a:r>
              <a:rPr b="1"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- removes specified item from the list</a:t>
            </a:r>
            <a:endParaRPr sz="2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ahoma"/>
              <a:buChar char="○"/>
            </a:pPr>
            <a:r>
              <a:rPr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new_list.remove(“Fun”)</a:t>
            </a:r>
            <a:endParaRPr sz="2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68300" lvl="1" marL="9144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ahoma"/>
              <a:buChar char="○"/>
            </a:pPr>
            <a:r>
              <a:rPr lang="en-US" sz="2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new_list = </a:t>
            </a:r>
            <a:r>
              <a:rPr lang="en-US" sz="2200">
                <a:solidFill>
                  <a:srgbClr val="0000FF"/>
                </a:solidFill>
                <a:latin typeface="Tahoma"/>
                <a:ea typeface="Tahoma"/>
                <a:cs typeface="Tahoma"/>
                <a:sym typeface="Tahoma"/>
              </a:rPr>
              <a:t>[“Lab”]</a:t>
            </a:r>
            <a:endParaRPr sz="2200">
              <a:solidFill>
                <a:srgbClr val="0000F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7"/>
          <p:cNvSpPr txBox="1"/>
          <p:nvPr>
            <p:ph type="title"/>
          </p:nvPr>
        </p:nvSpPr>
        <p:spPr>
          <a:xfrm>
            <a:off x="666150" y="260350"/>
            <a:ext cx="90876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List Operations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36" name="Google Shape;336;p37"/>
          <p:cNvSpPr txBox="1"/>
          <p:nvPr>
            <p:ph idx="1" type="body"/>
          </p:nvPr>
        </p:nvSpPr>
        <p:spPr>
          <a:xfrm>
            <a:off x="666150" y="1097700"/>
            <a:ext cx="9025200" cy="47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Tahoma"/>
              <a:buChar char="●"/>
            </a:pPr>
            <a:r>
              <a:rPr lang="en-US" sz="2300">
                <a:latin typeface="Tahoma"/>
                <a:ea typeface="Tahoma"/>
                <a:cs typeface="Tahoma"/>
                <a:sym typeface="Tahoma"/>
              </a:rPr>
              <a:t>Find the length of a list using the length function</a:t>
            </a:r>
            <a:endParaRPr sz="2300">
              <a:latin typeface="Tahoma"/>
              <a:ea typeface="Tahoma"/>
              <a:cs typeface="Tahoma"/>
              <a:sym typeface="Tahoma"/>
            </a:endParaRPr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ahoma"/>
              <a:buChar char="–"/>
            </a:pPr>
            <a:r>
              <a:rPr lang="en-US" sz="2300">
                <a:latin typeface="Tahoma"/>
                <a:ea typeface="Tahoma"/>
                <a:cs typeface="Tahoma"/>
                <a:sym typeface="Tahoma"/>
              </a:rPr>
              <a:t>len(my_list)</a:t>
            </a:r>
            <a:endParaRPr sz="23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Tahoma"/>
              <a:ea typeface="Tahoma"/>
              <a:cs typeface="Tahoma"/>
              <a:sym typeface="Tahoma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ahoma"/>
              <a:buChar char="●"/>
            </a:pPr>
            <a:r>
              <a:rPr lang="en-US" sz="2300">
                <a:latin typeface="Tahoma"/>
                <a:ea typeface="Tahoma"/>
                <a:cs typeface="Tahoma"/>
                <a:sym typeface="Tahoma"/>
              </a:rPr>
              <a:t>Adding two lists together concatenates (glues together) them</a:t>
            </a:r>
            <a:endParaRPr sz="2300">
              <a:latin typeface="Tahoma"/>
              <a:ea typeface="Tahoma"/>
              <a:cs typeface="Tahoma"/>
              <a:sym typeface="Tahoma"/>
            </a:endParaRPr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ahoma"/>
              <a:buChar char="–"/>
            </a:pPr>
            <a:r>
              <a:rPr lang="en-US" sz="2300">
                <a:latin typeface="Tahoma"/>
                <a:ea typeface="Tahoma"/>
                <a:cs typeface="Tahoma"/>
                <a:sym typeface="Tahoma"/>
              </a:rPr>
              <a:t>[1, 2, 3] + [4, 5, 6] = [1, 2, 3, 4, 5, 6]</a:t>
            </a:r>
            <a:endParaRPr sz="23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Tahoma"/>
              <a:ea typeface="Tahoma"/>
              <a:cs typeface="Tahoma"/>
              <a:sym typeface="Tahoma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ahoma"/>
              <a:buChar char="●"/>
            </a:pPr>
            <a:r>
              <a:rPr lang="en-US" sz="2300">
                <a:latin typeface="Tahoma"/>
                <a:ea typeface="Tahoma"/>
                <a:cs typeface="Tahoma"/>
                <a:sym typeface="Tahoma"/>
              </a:rPr>
              <a:t>Multiply a list by a number repeats the list that number of times</a:t>
            </a:r>
            <a:endParaRPr sz="2300">
              <a:latin typeface="Tahoma"/>
              <a:ea typeface="Tahoma"/>
              <a:cs typeface="Tahoma"/>
              <a:sym typeface="Tahoma"/>
            </a:endParaRPr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ahoma"/>
              <a:buChar char="–"/>
            </a:pPr>
            <a:r>
              <a:rPr lang="en-US" sz="2300">
                <a:latin typeface="Tahoma"/>
                <a:ea typeface="Tahoma"/>
                <a:cs typeface="Tahoma"/>
                <a:sym typeface="Tahoma"/>
              </a:rPr>
              <a:t>[1, 2, 3] * 3 = [1, 2, 3, 1, 2, 3, 1, 2, 3]</a:t>
            </a:r>
            <a:endParaRPr sz="21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8"/>
          <p:cNvSpPr txBox="1"/>
          <p:nvPr>
            <p:ph type="title"/>
          </p:nvPr>
        </p:nvSpPr>
        <p:spPr>
          <a:xfrm>
            <a:off x="609600" y="1877700"/>
            <a:ext cx="10972800" cy="2222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notebook </a:t>
            </a:r>
            <a:r>
              <a:rPr i="1" lang="en-US"/>
              <a:t>02_lists-dictionaries, </a:t>
            </a:r>
            <a:r>
              <a:rPr lang="en-US"/>
              <a:t>complete the following sections: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1.2 - Adding Elements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1.3 - Deleting Elements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1.4 - Length of a list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1.5 - Operations on a list</a:t>
            </a:r>
            <a:endParaRPr/>
          </a:p>
        </p:txBody>
      </p:sp>
      <p:sp>
        <p:nvSpPr>
          <p:cNvPr id="343" name="Google Shape;343;p38"/>
          <p:cNvSpPr txBox="1"/>
          <p:nvPr>
            <p:ph idx="12" type="sldNum"/>
          </p:nvPr>
        </p:nvSpPr>
        <p:spPr>
          <a:xfrm>
            <a:off x="4236031" y="4806409"/>
            <a:ext cx="6783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44" name="Google Shape;34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8556" y="3371850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9"/>
          <p:cNvSpPr txBox="1"/>
          <p:nvPr>
            <p:ph type="title"/>
          </p:nvPr>
        </p:nvSpPr>
        <p:spPr>
          <a:xfrm>
            <a:off x="513750" y="336550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Dictionaries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51" name="Google Shape;351;p39"/>
          <p:cNvSpPr txBox="1"/>
          <p:nvPr>
            <p:ph idx="1" type="body"/>
          </p:nvPr>
        </p:nvSpPr>
        <p:spPr>
          <a:xfrm>
            <a:off x="600550" y="1545900"/>
            <a:ext cx="5996100" cy="40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93700" lvl="0" marL="45720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SzPts val="2600"/>
              <a:buFont typeface="Tahoma"/>
              <a:buChar char="●"/>
            </a:pPr>
            <a:r>
              <a:rPr lang="en-US" sz="2600">
                <a:solidFill>
                  <a:srgbClr val="222222"/>
                </a:solidFill>
                <a:latin typeface="Tahoma"/>
                <a:ea typeface="Tahoma"/>
                <a:cs typeface="Tahoma"/>
                <a:sym typeface="Tahoma"/>
              </a:rPr>
              <a:t>Curly brackets</a:t>
            </a:r>
            <a:endParaRPr sz="2600">
              <a:solidFill>
                <a:srgbClr val="22222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600"/>
              <a:buFont typeface="Tahoma"/>
              <a:buChar char="●"/>
            </a:pPr>
            <a:r>
              <a:rPr lang="en-US" sz="2600">
                <a:solidFill>
                  <a:srgbClr val="222222"/>
                </a:solidFill>
                <a:latin typeface="Tahoma"/>
                <a:ea typeface="Tahoma"/>
                <a:cs typeface="Tahoma"/>
                <a:sym typeface="Tahoma"/>
              </a:rPr>
              <a:t>Mutable</a:t>
            </a:r>
            <a:endParaRPr sz="2600">
              <a:solidFill>
                <a:srgbClr val="22222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Tahoma"/>
              <a:buChar char="●"/>
            </a:pPr>
            <a:r>
              <a:rPr lang="en-US" sz="2600">
                <a:solidFill>
                  <a:srgbClr val="222222"/>
                </a:solidFill>
                <a:latin typeface="Tahoma"/>
                <a:ea typeface="Tahoma"/>
                <a:cs typeface="Tahoma"/>
                <a:sym typeface="Tahoma"/>
              </a:rPr>
              <a:t>Contains any type of Python objects</a:t>
            </a:r>
            <a:endParaRPr sz="2600">
              <a:solidFill>
                <a:srgbClr val="22222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Tahoma"/>
              <a:buChar char="●"/>
            </a:pPr>
            <a:r>
              <a:rPr lang="en-US" sz="2600">
                <a:solidFill>
                  <a:srgbClr val="222222"/>
                </a:solidFill>
                <a:latin typeface="Tahoma"/>
                <a:ea typeface="Tahoma"/>
                <a:cs typeface="Tahoma"/>
                <a:sym typeface="Tahoma"/>
              </a:rPr>
              <a:t>Does not allow duplicates</a:t>
            </a:r>
            <a:endParaRPr sz="2600">
              <a:solidFill>
                <a:srgbClr val="22222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937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222222"/>
              </a:buClr>
              <a:buSzPts val="2600"/>
              <a:buFont typeface="Tahoma"/>
              <a:buChar char="○"/>
            </a:pPr>
            <a:r>
              <a:rPr lang="en-US" sz="2600">
                <a:solidFill>
                  <a:srgbClr val="222222"/>
                </a:solidFill>
                <a:latin typeface="Tahoma"/>
                <a:ea typeface="Tahoma"/>
                <a:cs typeface="Tahoma"/>
                <a:sym typeface="Tahoma"/>
              </a:rPr>
              <a:t>If a duplicate is assigned, the new value will replace the old value</a:t>
            </a:r>
            <a:endParaRPr sz="2600">
              <a:solidFill>
                <a:srgbClr val="22222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52" name="Google Shape;352;p39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53" name="Google Shape;353;p39"/>
          <p:cNvPicPr preferRelativeResize="0"/>
          <p:nvPr/>
        </p:nvPicPr>
        <p:blipFill rotWithShape="1">
          <a:blip r:embed="rId3">
            <a:alphaModFix/>
          </a:blip>
          <a:srcRect b="0" l="20194" r="22271" t="0"/>
          <a:stretch/>
        </p:blipFill>
        <p:spPr>
          <a:xfrm>
            <a:off x="8833400" y="608825"/>
            <a:ext cx="2234600" cy="2939026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39"/>
          <p:cNvSpPr txBox="1"/>
          <p:nvPr/>
        </p:nvSpPr>
        <p:spPr>
          <a:xfrm>
            <a:off x="6818550" y="5629663"/>
            <a:ext cx="3671100" cy="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curly brackets</a:t>
            </a:r>
            <a:endParaRPr b="1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5" name="Google Shape;355;p39"/>
          <p:cNvCxnSpPr>
            <a:stCxn id="354" idx="0"/>
          </p:cNvCxnSpPr>
          <p:nvPr/>
        </p:nvCxnSpPr>
        <p:spPr>
          <a:xfrm flipH="1" rot="10800000">
            <a:off x="8654100" y="3471163"/>
            <a:ext cx="868800" cy="21585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48240"/>
              </a:srgbClr>
            </a:outerShdw>
          </a:effectLst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0"/>
          <p:cNvSpPr txBox="1"/>
          <p:nvPr>
            <p:ph type="title"/>
          </p:nvPr>
        </p:nvSpPr>
        <p:spPr>
          <a:xfrm>
            <a:off x="513750" y="336550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Dictionaries: Keys and Values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62" name="Google Shape;362;p40"/>
          <p:cNvSpPr txBox="1"/>
          <p:nvPr>
            <p:ph idx="1" type="body"/>
          </p:nvPr>
        </p:nvSpPr>
        <p:spPr>
          <a:xfrm>
            <a:off x="600550" y="1545900"/>
            <a:ext cx="100701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Tahoma"/>
              <a:buChar char="●"/>
            </a:pPr>
            <a:r>
              <a:rPr lang="en-US" sz="2600">
                <a:solidFill>
                  <a:srgbClr val="222222"/>
                </a:solidFill>
                <a:latin typeface="Tahoma"/>
                <a:ea typeface="Tahoma"/>
                <a:cs typeface="Tahoma"/>
                <a:sym typeface="Tahoma"/>
              </a:rPr>
              <a:t>Data values are stored as key:value pairs</a:t>
            </a:r>
            <a:endParaRPr sz="2600">
              <a:solidFill>
                <a:srgbClr val="22222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937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Tahoma"/>
              <a:buChar char="●"/>
            </a:pPr>
            <a:r>
              <a:rPr lang="en-US" sz="2600">
                <a:solidFill>
                  <a:srgbClr val="222222"/>
                </a:solidFill>
                <a:latin typeface="Tahoma"/>
                <a:ea typeface="Tahoma"/>
                <a:cs typeface="Tahoma"/>
                <a:sym typeface="Tahoma"/>
              </a:rPr>
              <a:t>Use the key names to get values</a:t>
            </a:r>
            <a:endParaRPr sz="2600">
              <a:solidFill>
                <a:srgbClr val="22222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63" name="Google Shape;363;p40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4" name="Google Shape;364;p40"/>
          <p:cNvSpPr txBox="1"/>
          <p:nvPr/>
        </p:nvSpPr>
        <p:spPr>
          <a:xfrm>
            <a:off x="1275050" y="2946225"/>
            <a:ext cx="83262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myDictionary = {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	“key1” : “value1”,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	“key2” : “value2”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myDictionary[“key1”]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myDictionary.get(“key1”)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5" name="Google Shape;365;p40"/>
          <p:cNvSpPr txBox="1"/>
          <p:nvPr/>
        </p:nvSpPr>
        <p:spPr>
          <a:xfrm>
            <a:off x="7873075" y="2983350"/>
            <a:ext cx="423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0"/>
          <p:cNvSpPr txBox="1"/>
          <p:nvPr/>
        </p:nvSpPr>
        <p:spPr>
          <a:xfrm>
            <a:off x="7377900" y="5451000"/>
            <a:ext cx="3565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latin typeface="Tahoma"/>
                <a:ea typeface="Tahoma"/>
                <a:cs typeface="Tahoma"/>
                <a:sym typeface="Tahoma"/>
              </a:rPr>
              <a:t>Both will return “value1”</a:t>
            </a:r>
            <a:endParaRPr b="1" sz="2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1"/>
          <p:cNvSpPr txBox="1"/>
          <p:nvPr>
            <p:ph type="title"/>
          </p:nvPr>
        </p:nvSpPr>
        <p:spPr>
          <a:xfrm>
            <a:off x="513750" y="336550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Dictionaries: Updating, adding, removing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73" name="Google Shape;373;p41"/>
          <p:cNvSpPr txBox="1"/>
          <p:nvPr>
            <p:ph idx="1" type="body"/>
          </p:nvPr>
        </p:nvSpPr>
        <p:spPr>
          <a:xfrm>
            <a:off x="600550" y="1393500"/>
            <a:ext cx="10070100" cy="8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222222"/>
                </a:solidFill>
                <a:latin typeface="Tahoma"/>
                <a:ea typeface="Tahoma"/>
                <a:cs typeface="Tahoma"/>
                <a:sym typeface="Tahoma"/>
              </a:rPr>
              <a:t>Similar to lists!</a:t>
            </a:r>
            <a:endParaRPr sz="2600">
              <a:solidFill>
                <a:srgbClr val="22222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74" name="Google Shape;374;p41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5" name="Google Shape;375;p41"/>
          <p:cNvSpPr txBox="1"/>
          <p:nvPr/>
        </p:nvSpPr>
        <p:spPr>
          <a:xfrm>
            <a:off x="589350" y="1875850"/>
            <a:ext cx="83262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myDictionary = {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	“key1” : “value1”,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	“key2” : “value2”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6" name="Google Shape;376;p41"/>
          <p:cNvSpPr txBox="1"/>
          <p:nvPr/>
        </p:nvSpPr>
        <p:spPr>
          <a:xfrm>
            <a:off x="8240025" y="2234175"/>
            <a:ext cx="3049800" cy="9234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{ ‘key1’ : ‘value1’,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  ‘key2’  : ‘value2’ }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77" name="Google Shape;377;p41"/>
          <p:cNvSpPr txBox="1"/>
          <p:nvPr/>
        </p:nvSpPr>
        <p:spPr>
          <a:xfrm>
            <a:off x="8240025" y="4020850"/>
            <a:ext cx="3049800" cy="9234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{ ‘key1’ : ‘newValue’,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  ‘key2’  : ‘value2’ }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78" name="Google Shape;378;p41"/>
          <p:cNvSpPr txBox="1"/>
          <p:nvPr/>
        </p:nvSpPr>
        <p:spPr>
          <a:xfrm>
            <a:off x="8240025" y="5534950"/>
            <a:ext cx="3049800" cy="12930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{ ‘key1’ : ‘newValue’,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  ‘key2’  : ‘value2’,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  ‘key3’  : ‘value3’ }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79" name="Google Shape;379;p41"/>
          <p:cNvSpPr txBox="1"/>
          <p:nvPr/>
        </p:nvSpPr>
        <p:spPr>
          <a:xfrm>
            <a:off x="717975" y="3796525"/>
            <a:ext cx="7185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Tahoma"/>
                <a:ea typeface="Tahoma"/>
                <a:cs typeface="Tahoma"/>
                <a:sym typeface="Tahoma"/>
              </a:rPr>
              <a:t>Update the value of key1:</a:t>
            </a:r>
            <a:endParaRPr sz="27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myDictionary[“key1”] = “newValue”</a:t>
            </a:r>
            <a:endParaRPr/>
          </a:p>
        </p:txBody>
      </p:sp>
      <p:sp>
        <p:nvSpPr>
          <p:cNvPr id="380" name="Google Shape;380;p41"/>
          <p:cNvSpPr txBox="1"/>
          <p:nvPr/>
        </p:nvSpPr>
        <p:spPr>
          <a:xfrm>
            <a:off x="609600" y="5227800"/>
            <a:ext cx="68829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Tahoma"/>
                <a:ea typeface="Tahoma"/>
                <a:cs typeface="Tahoma"/>
                <a:sym typeface="Tahoma"/>
              </a:rPr>
              <a:t>Add a new key:value pair</a:t>
            </a:r>
            <a:endParaRPr sz="27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myDictionary[“key3”] = “value3”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479250" y="297500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Let’s Review What We Learned Yesterday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2" name="Google Shape;152;p24"/>
          <p:cNvSpPr txBox="1"/>
          <p:nvPr>
            <p:ph idx="1" type="body"/>
          </p:nvPr>
        </p:nvSpPr>
        <p:spPr>
          <a:xfrm>
            <a:off x="479250" y="1334625"/>
            <a:ext cx="8416800" cy="48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comments: begin with the # symbol (or triple quotes) and do NOT affect the code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b="1" lang="en-US" sz="2400">
                <a:latin typeface="Tahoma"/>
                <a:ea typeface="Tahoma"/>
                <a:cs typeface="Tahoma"/>
                <a:sym typeface="Tahoma"/>
              </a:rPr>
              <a:t>question:</a:t>
            </a: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 Why are comments important?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arithmetic operations such as modulus (%), exponentiation (**), and floor division (//)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the difference between an integer and a float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b="1" lang="en-US" sz="2400">
                <a:latin typeface="Tahoma"/>
                <a:ea typeface="Tahoma"/>
                <a:cs typeface="Tahoma"/>
                <a:sym typeface="Tahoma"/>
              </a:rPr>
              <a:t>question:</a:t>
            </a: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 How can you convert from a float to an integer?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3" name="Google Shape;153;p24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2"/>
          <p:cNvSpPr txBox="1"/>
          <p:nvPr>
            <p:ph type="title"/>
          </p:nvPr>
        </p:nvSpPr>
        <p:spPr>
          <a:xfrm>
            <a:off x="513750" y="336550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Dictionaries: Updating, adding, removing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87" name="Google Shape;387;p42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8" name="Google Shape;388;p42"/>
          <p:cNvSpPr txBox="1"/>
          <p:nvPr/>
        </p:nvSpPr>
        <p:spPr>
          <a:xfrm>
            <a:off x="609600" y="1782600"/>
            <a:ext cx="8326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Tahoma"/>
                <a:ea typeface="Tahoma"/>
                <a:cs typeface="Tahoma"/>
                <a:sym typeface="Tahoma"/>
              </a:rPr>
              <a:t>Remove using pop():</a:t>
            </a:r>
            <a:endParaRPr sz="27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myDictionary.pop(“key1”)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9" name="Google Shape;389;p42"/>
          <p:cNvSpPr txBox="1"/>
          <p:nvPr/>
        </p:nvSpPr>
        <p:spPr>
          <a:xfrm>
            <a:off x="8202875" y="1858800"/>
            <a:ext cx="3049800" cy="9234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{ ‘key2’  : ‘value2’,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  ‘key3’  : ‘value3’ }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90" name="Google Shape;390;p42"/>
          <p:cNvSpPr txBox="1"/>
          <p:nvPr/>
        </p:nvSpPr>
        <p:spPr>
          <a:xfrm>
            <a:off x="8202875" y="4043300"/>
            <a:ext cx="3049800" cy="5541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{ ‘key3’  : ‘value3’ }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91" name="Google Shape;391;p42"/>
          <p:cNvSpPr txBox="1"/>
          <p:nvPr/>
        </p:nvSpPr>
        <p:spPr>
          <a:xfrm>
            <a:off x="609600" y="3354300"/>
            <a:ext cx="72345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Tahoma"/>
                <a:ea typeface="Tahoma"/>
                <a:cs typeface="Tahoma"/>
                <a:sym typeface="Tahoma"/>
              </a:rPr>
              <a:t>Remove using del</a:t>
            </a:r>
            <a:endParaRPr sz="27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latin typeface="Courier New"/>
                <a:ea typeface="Courier New"/>
                <a:cs typeface="Courier New"/>
                <a:sym typeface="Courier New"/>
              </a:rPr>
              <a:t>del myDictionary[“key2”]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3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8" name="Google Shape;398;p43"/>
          <p:cNvSpPr txBox="1"/>
          <p:nvPr/>
        </p:nvSpPr>
        <p:spPr>
          <a:xfrm>
            <a:off x="7873075" y="2983350"/>
            <a:ext cx="423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99" name="Google Shape;399;p43"/>
          <p:cNvGraphicFramePr/>
          <p:nvPr/>
        </p:nvGraphicFramePr>
        <p:xfrm>
          <a:off x="956800" y="1788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{6B3DE5F2-3DE1-44E5-BB6B-8309E22ED522}</a:tableStyleId>
              </a:tblPr>
              <a:tblGrid>
                <a:gridCol w="5143500"/>
                <a:gridCol w="5143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Lists</a:t>
                      </a:r>
                      <a:endParaRPr b="1" sz="3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Dictionaries</a:t>
                      </a:r>
                      <a:endParaRPr b="1" sz="3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Collection of index-value pairs</a:t>
                      </a:r>
                      <a:endParaRPr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Collection of key-value pairs</a:t>
                      </a:r>
                      <a:endParaRPr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Use indices to access values</a:t>
                      </a:r>
                      <a:endParaRPr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Use keys to access values</a:t>
                      </a:r>
                      <a:endParaRPr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Create by using []</a:t>
                      </a:r>
                      <a:endParaRPr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Create by using {}</a:t>
                      </a:r>
                      <a:endParaRPr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400" name="Google Shape;400;p43"/>
          <p:cNvSpPr txBox="1"/>
          <p:nvPr>
            <p:ph type="title"/>
          </p:nvPr>
        </p:nvSpPr>
        <p:spPr>
          <a:xfrm>
            <a:off x="513750" y="336550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Lists vs. Dictionaries - Differences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4"/>
          <p:cNvSpPr txBox="1"/>
          <p:nvPr>
            <p:ph type="title"/>
          </p:nvPr>
        </p:nvSpPr>
        <p:spPr>
          <a:xfrm>
            <a:off x="609600" y="2103375"/>
            <a:ext cx="6524100" cy="2222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notebook </a:t>
            </a:r>
            <a:r>
              <a:rPr i="1" lang="en-US"/>
              <a:t>02_lists-dictionaries, </a:t>
            </a:r>
            <a:r>
              <a:rPr lang="en-US"/>
              <a:t>complete the following section: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2 - Dictionaries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When you are done, complete the Exit Ticket!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If you have extra time, you can try the challenge.</a:t>
            </a:r>
            <a:endParaRPr/>
          </a:p>
        </p:txBody>
      </p:sp>
      <p:sp>
        <p:nvSpPr>
          <p:cNvPr id="407" name="Google Shape;407;p44"/>
          <p:cNvSpPr txBox="1"/>
          <p:nvPr>
            <p:ph idx="12" type="sldNum"/>
          </p:nvPr>
        </p:nvSpPr>
        <p:spPr>
          <a:xfrm>
            <a:off x="4236031" y="4806409"/>
            <a:ext cx="6783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08" name="Google Shape;40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8556" y="3371850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479250" y="297500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Let’s Review What We Learned Yesterday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479250" y="1334625"/>
            <a:ext cx="10107000" cy="48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string: sequence of characters that holds textual data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b="1" lang="en-US" sz="2400">
                <a:latin typeface="Tahoma"/>
                <a:ea typeface="Tahoma"/>
                <a:cs typeface="Tahoma"/>
                <a:sym typeface="Tahoma"/>
              </a:rPr>
              <a:t>question:</a:t>
            </a: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 Can somebody tell me what is wrong with this example and the two ways that you </a:t>
            </a: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could fix it?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Ex: ‘Alexandra’s book’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type conversion and casting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	Ex: str(7) → “7”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variables: “virtual boxes” that store values that can be used later on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b="1" lang="en-US" sz="2400">
                <a:latin typeface="Tahoma"/>
                <a:ea typeface="Tahoma"/>
                <a:cs typeface="Tahoma"/>
                <a:sym typeface="Tahoma"/>
              </a:rPr>
              <a:t>question: </a:t>
            </a: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Can somebody fill in this sentence for me?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When it comes to variables, it is critical to use ______ variable names.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1" name="Google Shape;161;p25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title"/>
          </p:nvPr>
        </p:nvSpPr>
        <p:spPr>
          <a:xfrm>
            <a:off x="479250" y="297500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Let’s Review What We Learned Yesterday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8" name="Google Shape;168;p26"/>
          <p:cNvSpPr txBox="1"/>
          <p:nvPr>
            <p:ph idx="1" type="body"/>
          </p:nvPr>
        </p:nvSpPr>
        <p:spPr>
          <a:xfrm>
            <a:off x="479250" y="1334625"/>
            <a:ext cx="10107000" cy="48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Functions: functions take in arguments/inputs and does something different depending on the arguments that were given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○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vending machine example 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To call a function: functionName(argument 1, argument 2, ..)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global variables: defined outside of the function and can be used both inside and outside of functions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local variables: defined inside of a function and only belong to that function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9" name="Google Shape;169;p26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idx="12" type="sldNum"/>
          </p:nvPr>
        </p:nvSpPr>
        <p:spPr>
          <a:xfrm>
            <a:off x="6562441" y="57227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5" name="Google Shape;175;p27"/>
          <p:cNvSpPr/>
          <p:nvPr/>
        </p:nvSpPr>
        <p:spPr>
          <a:xfrm>
            <a:off x="5360059" y="962550"/>
            <a:ext cx="1331100" cy="492600"/>
          </a:xfrm>
          <a:prstGeom prst="roundRect">
            <a:avLst>
              <a:gd fmla="val 50000" name="adj"/>
            </a:avLst>
          </a:prstGeom>
          <a:solidFill>
            <a:srgbClr val="FF0000"/>
          </a:solidFill>
          <a:ln>
            <a:noFill/>
          </a:ln>
          <a:effectLst>
            <a:outerShdw blurRad="28575" rotWithShape="0" algn="bl" dist="38100">
              <a:srgbClr val="000000">
                <a:alpha val="4824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TYPES</a:t>
            </a:r>
            <a:endParaRPr b="0" i="0" sz="1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7"/>
          <p:cNvSpPr/>
          <p:nvPr/>
        </p:nvSpPr>
        <p:spPr>
          <a:xfrm>
            <a:off x="7704550" y="2241450"/>
            <a:ext cx="1470000" cy="492600"/>
          </a:xfrm>
          <a:prstGeom prst="roundRect">
            <a:avLst>
              <a:gd fmla="val 50000" name="adj"/>
            </a:avLst>
          </a:prstGeom>
          <a:solidFill>
            <a:srgbClr val="00B0F0"/>
          </a:solidFill>
          <a:ln>
            <a:noFill/>
          </a:ln>
          <a:effectLst>
            <a:outerShdw blurRad="28575" rotWithShape="0" algn="bl" dist="38100">
              <a:srgbClr val="000000">
                <a:alpha val="4824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SEQUEN</a:t>
            </a:r>
            <a:r>
              <a:rPr lang="en-US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TIAL</a:t>
            </a:r>
            <a:endParaRPr b="0" i="0" sz="1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7"/>
          <p:cNvSpPr/>
          <p:nvPr/>
        </p:nvSpPr>
        <p:spPr>
          <a:xfrm>
            <a:off x="2255473" y="2241438"/>
            <a:ext cx="1331100" cy="492600"/>
          </a:xfrm>
          <a:prstGeom prst="roundRect">
            <a:avLst>
              <a:gd fmla="val 50000" name="adj"/>
            </a:avLst>
          </a:prstGeom>
          <a:solidFill>
            <a:srgbClr val="00B0F0"/>
          </a:solidFill>
          <a:ln>
            <a:noFill/>
          </a:ln>
          <a:effectLst>
            <a:outerShdw blurRad="28575" rotWithShape="0" algn="bl" dist="38100">
              <a:srgbClr val="000000">
                <a:alpha val="4824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NUMERIC</a:t>
            </a:r>
            <a:endParaRPr b="0" i="0" sz="1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7"/>
          <p:cNvSpPr/>
          <p:nvPr/>
        </p:nvSpPr>
        <p:spPr>
          <a:xfrm>
            <a:off x="1524000" y="3869454"/>
            <a:ext cx="1331100" cy="492600"/>
          </a:xfrm>
          <a:prstGeom prst="roundRect">
            <a:avLst>
              <a:gd fmla="val 50000" name="adj"/>
            </a:avLst>
          </a:prstGeom>
          <a:solidFill>
            <a:srgbClr val="92D050"/>
          </a:solidFill>
          <a:ln>
            <a:noFill/>
          </a:ln>
          <a:effectLst>
            <a:outerShdw blurRad="28575" rotWithShape="0" algn="bl" dist="38100">
              <a:srgbClr val="000000">
                <a:alpha val="4824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i="0" lang="en-US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INTEGER</a:t>
            </a:r>
            <a:endParaRPr i="0" sz="1900" u="none" cap="none" strike="noStrike">
              <a:solidFill>
                <a:srgbClr val="FFFFFF"/>
              </a:solidFill>
            </a:endParaRPr>
          </a:p>
        </p:txBody>
      </p:sp>
      <p:sp>
        <p:nvSpPr>
          <p:cNvPr id="179" name="Google Shape;179;p27"/>
          <p:cNvSpPr/>
          <p:nvPr/>
        </p:nvSpPr>
        <p:spPr>
          <a:xfrm>
            <a:off x="2986946" y="3869454"/>
            <a:ext cx="1331100" cy="492600"/>
          </a:xfrm>
          <a:prstGeom prst="roundRect">
            <a:avLst>
              <a:gd fmla="val 50000" name="adj"/>
            </a:avLst>
          </a:prstGeom>
          <a:solidFill>
            <a:srgbClr val="92D050"/>
          </a:solidFill>
          <a:ln>
            <a:noFill/>
          </a:ln>
          <a:effectLst>
            <a:outerShdw blurRad="28575" rotWithShape="0" algn="bl" dist="38100">
              <a:srgbClr val="000000">
                <a:alpha val="4824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FLOAT</a:t>
            </a:r>
            <a:endParaRPr b="0" i="0" sz="1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7"/>
          <p:cNvSpPr/>
          <p:nvPr/>
        </p:nvSpPr>
        <p:spPr>
          <a:xfrm>
            <a:off x="6973074" y="3869441"/>
            <a:ext cx="1331100" cy="492600"/>
          </a:xfrm>
          <a:prstGeom prst="roundRect">
            <a:avLst>
              <a:gd fmla="val 50000" name="adj"/>
            </a:avLst>
          </a:prstGeom>
          <a:solidFill>
            <a:srgbClr val="92D050"/>
          </a:solidFill>
          <a:ln>
            <a:noFill/>
          </a:ln>
          <a:effectLst>
            <a:outerShdw blurRad="28575" rotWithShape="0" algn="bl" dist="38100">
              <a:srgbClr val="000000">
                <a:alpha val="4824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STRING</a:t>
            </a:r>
            <a:endParaRPr b="0" i="0" sz="1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7"/>
          <p:cNvSpPr/>
          <p:nvPr/>
        </p:nvSpPr>
        <p:spPr>
          <a:xfrm>
            <a:off x="8436021" y="3869441"/>
            <a:ext cx="1331100" cy="492600"/>
          </a:xfrm>
          <a:prstGeom prst="roundRect">
            <a:avLst>
              <a:gd fmla="val 50000" name="adj"/>
            </a:avLst>
          </a:prstGeom>
          <a:solidFill>
            <a:srgbClr val="92D050"/>
          </a:solidFill>
          <a:ln>
            <a:noFill/>
          </a:ln>
          <a:effectLst>
            <a:outerShdw blurRad="28575" rotWithShape="0" algn="bl" dist="38100">
              <a:srgbClr val="000000">
                <a:alpha val="4824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LISTS</a:t>
            </a:r>
            <a:endParaRPr b="0" i="0" sz="1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27"/>
          <p:cNvCxnSpPr>
            <a:stCxn id="175" idx="2"/>
            <a:endCxn id="176" idx="0"/>
          </p:cNvCxnSpPr>
          <p:nvPr/>
        </p:nvCxnSpPr>
        <p:spPr>
          <a:xfrm flipH="1" rot="-5400000">
            <a:off x="6839359" y="641400"/>
            <a:ext cx="786300" cy="24138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3" name="Google Shape;183;p27"/>
          <p:cNvCxnSpPr>
            <a:stCxn id="177" idx="0"/>
            <a:endCxn id="175" idx="2"/>
          </p:cNvCxnSpPr>
          <p:nvPr/>
        </p:nvCxnSpPr>
        <p:spPr>
          <a:xfrm rot="-5400000">
            <a:off x="4080223" y="295938"/>
            <a:ext cx="786300" cy="3104700"/>
          </a:xfrm>
          <a:prstGeom prst="bentConnector3">
            <a:avLst>
              <a:gd fmla="val 4999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4" name="Google Shape;184;p27"/>
          <p:cNvCxnSpPr>
            <a:stCxn id="177" idx="2"/>
            <a:endCxn id="179" idx="0"/>
          </p:cNvCxnSpPr>
          <p:nvPr/>
        </p:nvCxnSpPr>
        <p:spPr>
          <a:xfrm flipH="1" rot="-5400000">
            <a:off x="2718973" y="2936088"/>
            <a:ext cx="1135500" cy="7314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5" name="Google Shape;185;p27"/>
          <p:cNvCxnSpPr>
            <a:stCxn id="178" idx="0"/>
            <a:endCxn id="177" idx="2"/>
          </p:cNvCxnSpPr>
          <p:nvPr/>
        </p:nvCxnSpPr>
        <p:spPr>
          <a:xfrm rot="-5400000">
            <a:off x="1987500" y="2936004"/>
            <a:ext cx="1135500" cy="7314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6" name="Google Shape;186;p27"/>
          <p:cNvCxnSpPr>
            <a:stCxn id="176" idx="2"/>
            <a:endCxn id="181" idx="0"/>
          </p:cNvCxnSpPr>
          <p:nvPr/>
        </p:nvCxnSpPr>
        <p:spPr>
          <a:xfrm flipH="1" rot="-5400000">
            <a:off x="8202850" y="2970750"/>
            <a:ext cx="1135500" cy="662100"/>
          </a:xfrm>
          <a:prstGeom prst="bentConnector3">
            <a:avLst>
              <a:gd fmla="val 49995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" name="Google Shape;187;p27"/>
          <p:cNvCxnSpPr>
            <a:stCxn id="180" idx="0"/>
            <a:endCxn id="176" idx="2"/>
          </p:cNvCxnSpPr>
          <p:nvPr/>
        </p:nvCxnSpPr>
        <p:spPr>
          <a:xfrm rot="-5400000">
            <a:off x="7471374" y="2901191"/>
            <a:ext cx="1135500" cy="801000"/>
          </a:xfrm>
          <a:prstGeom prst="bentConnector3">
            <a:avLst>
              <a:gd fmla="val 49995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8" name="Google Shape;188;p27"/>
          <p:cNvSpPr/>
          <p:nvPr/>
        </p:nvSpPr>
        <p:spPr>
          <a:xfrm>
            <a:off x="9814375" y="3852276"/>
            <a:ext cx="1331100" cy="492600"/>
          </a:xfrm>
          <a:prstGeom prst="roundRect">
            <a:avLst>
              <a:gd fmla="val 50000" name="adj"/>
            </a:avLst>
          </a:prstGeom>
          <a:solidFill>
            <a:srgbClr val="92D050"/>
          </a:solidFill>
          <a:ln>
            <a:noFill/>
          </a:ln>
          <a:effectLst>
            <a:outerShdw blurRad="28575" rotWithShape="0" algn="bl" dist="38100">
              <a:srgbClr val="000000">
                <a:alpha val="4824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TUPLES</a:t>
            </a:r>
            <a:endParaRPr b="0" i="0" sz="1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9" name="Google Shape;189;p27"/>
          <p:cNvCxnSpPr>
            <a:stCxn id="188" idx="0"/>
            <a:endCxn id="176" idx="2"/>
          </p:cNvCxnSpPr>
          <p:nvPr/>
        </p:nvCxnSpPr>
        <p:spPr>
          <a:xfrm flipH="1" rot="5400000">
            <a:off x="8900725" y="2273076"/>
            <a:ext cx="1118100" cy="2040300"/>
          </a:xfrm>
          <a:prstGeom prst="bentConnector3">
            <a:avLst>
              <a:gd fmla="val 50006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0" name="Google Shape;190;p27"/>
          <p:cNvSpPr/>
          <p:nvPr/>
        </p:nvSpPr>
        <p:spPr>
          <a:xfrm>
            <a:off x="4087574" y="2241433"/>
            <a:ext cx="1331100" cy="492600"/>
          </a:xfrm>
          <a:prstGeom prst="roundRect">
            <a:avLst>
              <a:gd fmla="val 50000" name="adj"/>
            </a:avLst>
          </a:prstGeom>
          <a:solidFill>
            <a:srgbClr val="00B0F0"/>
          </a:solidFill>
          <a:ln>
            <a:noFill/>
          </a:ln>
          <a:effectLst>
            <a:outerShdw blurRad="28575" rotWithShape="0" algn="bl" dist="38100">
              <a:srgbClr val="000000">
                <a:alpha val="4824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BOOLEAN</a:t>
            </a:r>
            <a:endParaRPr b="0" i="0" sz="1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7"/>
          <p:cNvSpPr/>
          <p:nvPr/>
        </p:nvSpPr>
        <p:spPr>
          <a:xfrm>
            <a:off x="5781000" y="2241450"/>
            <a:ext cx="1470000" cy="492600"/>
          </a:xfrm>
          <a:prstGeom prst="roundRect">
            <a:avLst>
              <a:gd fmla="val 50000" name="adj"/>
            </a:avLst>
          </a:prstGeom>
          <a:solidFill>
            <a:srgbClr val="00B0F0"/>
          </a:solidFill>
          <a:ln>
            <a:noFill/>
          </a:ln>
          <a:effectLst>
            <a:outerShdw blurRad="28575" rotWithShape="0" algn="bl" dist="38100">
              <a:srgbClr val="000000">
                <a:alpha val="4824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DICTIONARIES</a:t>
            </a:r>
            <a:endParaRPr b="0" i="0" sz="1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7"/>
          <p:cNvSpPr/>
          <p:nvPr/>
        </p:nvSpPr>
        <p:spPr>
          <a:xfrm>
            <a:off x="4449897" y="3867554"/>
            <a:ext cx="1331100" cy="492600"/>
          </a:xfrm>
          <a:prstGeom prst="roundRect">
            <a:avLst>
              <a:gd fmla="val 50000" name="adj"/>
            </a:avLst>
          </a:prstGeom>
          <a:solidFill>
            <a:srgbClr val="92D050"/>
          </a:solidFill>
          <a:ln>
            <a:noFill/>
          </a:ln>
          <a:effectLst>
            <a:outerShdw blurRad="28575" rotWithShape="0" algn="bl" dist="38100">
              <a:srgbClr val="000000">
                <a:alpha val="48240"/>
              </a:srgbClr>
            </a:outerShdw>
          </a:effectLst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COMPLEX</a:t>
            </a:r>
            <a:endParaRPr b="0" i="0" sz="1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3" name="Google Shape;193;p27"/>
          <p:cNvCxnSpPr>
            <a:stCxn id="192" idx="0"/>
            <a:endCxn id="177" idx="2"/>
          </p:cNvCxnSpPr>
          <p:nvPr/>
        </p:nvCxnSpPr>
        <p:spPr>
          <a:xfrm flipH="1" rot="5400000">
            <a:off x="3451497" y="2203604"/>
            <a:ext cx="1133400" cy="2194500"/>
          </a:xfrm>
          <a:prstGeom prst="bentConnector3">
            <a:avLst>
              <a:gd fmla="val 50006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4" name="Google Shape;194;p27"/>
          <p:cNvCxnSpPr>
            <a:stCxn id="190" idx="0"/>
            <a:endCxn id="175" idx="2"/>
          </p:cNvCxnSpPr>
          <p:nvPr/>
        </p:nvCxnSpPr>
        <p:spPr>
          <a:xfrm rot="-5400000">
            <a:off x="4996274" y="1211983"/>
            <a:ext cx="786300" cy="1272600"/>
          </a:xfrm>
          <a:prstGeom prst="bentConnector3">
            <a:avLst>
              <a:gd fmla="val 4999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5" name="Google Shape;195;p27"/>
          <p:cNvCxnSpPr>
            <a:stCxn id="191" idx="0"/>
            <a:endCxn id="175" idx="2"/>
          </p:cNvCxnSpPr>
          <p:nvPr/>
        </p:nvCxnSpPr>
        <p:spPr>
          <a:xfrm flipH="1" rot="5400000">
            <a:off x="5877600" y="1603050"/>
            <a:ext cx="786300" cy="4905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96" name="Google Shape;196;p27"/>
          <p:cNvGrpSpPr/>
          <p:nvPr/>
        </p:nvGrpSpPr>
        <p:grpSpPr>
          <a:xfrm>
            <a:off x="2217600" y="4360125"/>
            <a:ext cx="2869800" cy="600600"/>
            <a:chOff x="3149425" y="5008800"/>
            <a:chExt cx="2869800" cy="600600"/>
          </a:xfrm>
        </p:grpSpPr>
        <p:cxnSp>
          <p:nvCxnSpPr>
            <p:cNvPr id="197" name="Google Shape;197;p27"/>
            <p:cNvCxnSpPr/>
            <p:nvPr/>
          </p:nvCxnSpPr>
          <p:spPr>
            <a:xfrm>
              <a:off x="3149425" y="5590725"/>
              <a:ext cx="2869800" cy="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8" name="Google Shape;198;p27"/>
            <p:cNvCxnSpPr/>
            <p:nvPr/>
          </p:nvCxnSpPr>
          <p:spPr>
            <a:xfrm flipH="1" rot="10800000">
              <a:off x="6000750" y="5008800"/>
              <a:ext cx="12900" cy="6006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199" name="Google Shape;199;p27"/>
            <p:cNvCxnSpPr/>
            <p:nvPr/>
          </p:nvCxnSpPr>
          <p:spPr>
            <a:xfrm flipH="1" rot="10800000">
              <a:off x="3149450" y="5008800"/>
              <a:ext cx="5700" cy="6006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200" name="Google Shape;200;p27"/>
          <p:cNvSpPr txBox="1"/>
          <p:nvPr/>
        </p:nvSpPr>
        <p:spPr>
          <a:xfrm>
            <a:off x="2497175" y="5109800"/>
            <a:ext cx="234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Single</a:t>
            </a:r>
            <a:endParaRPr b="1" i="0" sz="27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7704550" y="5109800"/>
            <a:ext cx="234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Collections</a:t>
            </a:r>
            <a:endParaRPr b="1" i="0" sz="27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2" name="Google Shape;202;p27"/>
          <p:cNvGrpSpPr/>
          <p:nvPr/>
        </p:nvGrpSpPr>
        <p:grpSpPr>
          <a:xfrm>
            <a:off x="7638625" y="4361950"/>
            <a:ext cx="2869800" cy="600600"/>
            <a:chOff x="3149425" y="5008800"/>
            <a:chExt cx="2869800" cy="600600"/>
          </a:xfrm>
        </p:grpSpPr>
        <p:cxnSp>
          <p:nvCxnSpPr>
            <p:cNvPr id="203" name="Google Shape;203;p27"/>
            <p:cNvCxnSpPr/>
            <p:nvPr/>
          </p:nvCxnSpPr>
          <p:spPr>
            <a:xfrm>
              <a:off x="3149425" y="5590725"/>
              <a:ext cx="2869800" cy="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4" name="Google Shape;204;p27"/>
            <p:cNvCxnSpPr/>
            <p:nvPr/>
          </p:nvCxnSpPr>
          <p:spPr>
            <a:xfrm flipH="1" rot="10800000">
              <a:off x="6000750" y="5008800"/>
              <a:ext cx="12900" cy="6006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205" name="Google Shape;205;p27"/>
            <p:cNvCxnSpPr/>
            <p:nvPr/>
          </p:nvCxnSpPr>
          <p:spPr>
            <a:xfrm flipH="1" rot="10800000">
              <a:off x="3149450" y="5008800"/>
              <a:ext cx="5700" cy="6006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206" name="Google Shape;206;p27"/>
          <p:cNvGrpSpPr/>
          <p:nvPr/>
        </p:nvGrpSpPr>
        <p:grpSpPr>
          <a:xfrm>
            <a:off x="3479234" y="4362150"/>
            <a:ext cx="1608236" cy="600600"/>
            <a:chOff x="3149425" y="5008800"/>
            <a:chExt cx="2869800" cy="600600"/>
          </a:xfrm>
        </p:grpSpPr>
        <p:cxnSp>
          <p:nvCxnSpPr>
            <p:cNvPr id="207" name="Google Shape;207;p27"/>
            <p:cNvCxnSpPr/>
            <p:nvPr/>
          </p:nvCxnSpPr>
          <p:spPr>
            <a:xfrm>
              <a:off x="3149425" y="5590725"/>
              <a:ext cx="2869800" cy="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8" name="Google Shape;208;p27"/>
            <p:cNvCxnSpPr/>
            <p:nvPr/>
          </p:nvCxnSpPr>
          <p:spPr>
            <a:xfrm flipH="1" rot="10800000">
              <a:off x="6000750" y="5008800"/>
              <a:ext cx="12900" cy="6006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209" name="Google Shape;209;p27"/>
            <p:cNvCxnSpPr/>
            <p:nvPr/>
          </p:nvCxnSpPr>
          <p:spPr>
            <a:xfrm flipH="1" rot="10800000">
              <a:off x="3149450" y="5008800"/>
              <a:ext cx="5700" cy="6006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210" name="Google Shape;210;p27"/>
          <p:cNvGrpSpPr/>
          <p:nvPr/>
        </p:nvGrpSpPr>
        <p:grpSpPr>
          <a:xfrm>
            <a:off x="7638497" y="4361950"/>
            <a:ext cx="1741108" cy="600600"/>
            <a:chOff x="3149425" y="5008800"/>
            <a:chExt cx="2869800" cy="600600"/>
          </a:xfrm>
        </p:grpSpPr>
        <p:cxnSp>
          <p:nvCxnSpPr>
            <p:cNvPr id="211" name="Google Shape;211;p27"/>
            <p:cNvCxnSpPr/>
            <p:nvPr/>
          </p:nvCxnSpPr>
          <p:spPr>
            <a:xfrm>
              <a:off x="3149425" y="5590725"/>
              <a:ext cx="2869800" cy="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12" name="Google Shape;212;p27"/>
            <p:cNvCxnSpPr/>
            <p:nvPr/>
          </p:nvCxnSpPr>
          <p:spPr>
            <a:xfrm flipH="1" rot="10800000">
              <a:off x="6000750" y="5008800"/>
              <a:ext cx="12900" cy="6006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213" name="Google Shape;213;p27"/>
            <p:cNvCxnSpPr/>
            <p:nvPr/>
          </p:nvCxnSpPr>
          <p:spPr>
            <a:xfrm flipH="1" rot="10800000">
              <a:off x="3149450" y="5008800"/>
              <a:ext cx="5700" cy="600600"/>
            </a:xfrm>
            <a:prstGeom prst="straightConnector1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cxnSp>
        <p:nvCxnSpPr>
          <p:cNvPr id="214" name="Google Shape;214;p27"/>
          <p:cNvCxnSpPr/>
          <p:nvPr/>
        </p:nvCxnSpPr>
        <p:spPr>
          <a:xfrm>
            <a:off x="6547825" y="4936400"/>
            <a:ext cx="1263000" cy="19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27"/>
          <p:cNvCxnSpPr>
            <a:endCxn id="191" idx="2"/>
          </p:cNvCxnSpPr>
          <p:nvPr/>
        </p:nvCxnSpPr>
        <p:spPr>
          <a:xfrm rot="10800000">
            <a:off x="6516000" y="2734050"/>
            <a:ext cx="21900" cy="2222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/>
          <p:nvPr>
            <p:ph type="title"/>
          </p:nvPr>
        </p:nvSpPr>
        <p:spPr>
          <a:xfrm>
            <a:off x="501925" y="180300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Sequence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2" name="Google Shape;222;p28"/>
          <p:cNvSpPr txBox="1"/>
          <p:nvPr>
            <p:ph idx="1" type="body"/>
          </p:nvPr>
        </p:nvSpPr>
        <p:spPr>
          <a:xfrm>
            <a:off x="501925" y="1293625"/>
            <a:ext cx="4764300" cy="39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937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2600"/>
              <a:buFont typeface="Tahoma"/>
              <a:buChar char="●"/>
            </a:pPr>
            <a:r>
              <a:rPr lang="en-US" sz="2600">
                <a:latin typeface="Tahoma"/>
                <a:ea typeface="Tahoma"/>
                <a:cs typeface="Tahoma"/>
                <a:sym typeface="Tahoma"/>
              </a:rPr>
              <a:t>String</a:t>
            </a:r>
            <a:endParaRPr sz="2600">
              <a:latin typeface="Tahoma"/>
              <a:ea typeface="Tahoma"/>
              <a:cs typeface="Tahoma"/>
              <a:sym typeface="Tahoma"/>
            </a:endParaRPr>
          </a:p>
          <a:p>
            <a:pPr indent="-3937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Tahoma"/>
              <a:buChar char="○"/>
            </a:pPr>
            <a:r>
              <a:rPr lang="en-US" sz="2600">
                <a:latin typeface="Tahoma"/>
                <a:ea typeface="Tahoma"/>
                <a:cs typeface="Tahoma"/>
                <a:sym typeface="Tahoma"/>
              </a:rPr>
              <a:t>Collection of one or more characters</a:t>
            </a:r>
            <a:endParaRPr sz="2600">
              <a:latin typeface="Tahoma"/>
              <a:ea typeface="Tahoma"/>
              <a:cs typeface="Tahoma"/>
              <a:sym typeface="Tahoma"/>
            </a:endParaRPr>
          </a:p>
          <a:p>
            <a:pPr indent="-3937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Tahoma"/>
              <a:buChar char="○"/>
            </a:pPr>
            <a:r>
              <a:rPr lang="en-US" sz="2600">
                <a:latin typeface="Tahoma"/>
                <a:ea typeface="Tahoma"/>
                <a:cs typeface="Tahoma"/>
                <a:sym typeface="Tahoma"/>
              </a:rPr>
              <a:t>Cannot change once created (“immutable”)</a:t>
            </a:r>
            <a:endParaRPr sz="26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Tahoma"/>
              <a:ea typeface="Tahoma"/>
              <a:cs typeface="Tahoma"/>
              <a:sym typeface="Tahoma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Tahoma"/>
              <a:buChar char="●"/>
            </a:pPr>
            <a:r>
              <a:rPr lang="en-US" sz="2600">
                <a:latin typeface="Tahoma"/>
                <a:ea typeface="Tahoma"/>
                <a:cs typeface="Tahoma"/>
                <a:sym typeface="Tahoma"/>
              </a:rPr>
              <a:t>List</a:t>
            </a:r>
            <a:endParaRPr sz="2600">
              <a:latin typeface="Tahoma"/>
              <a:ea typeface="Tahoma"/>
              <a:cs typeface="Tahoma"/>
              <a:sym typeface="Tahoma"/>
            </a:endParaRPr>
          </a:p>
          <a:p>
            <a:pPr indent="-3937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Tahoma"/>
              <a:buChar char="○"/>
            </a:pPr>
            <a:r>
              <a:rPr lang="en-US" sz="2600">
                <a:latin typeface="Tahoma"/>
                <a:ea typeface="Tahoma"/>
                <a:cs typeface="Tahoma"/>
                <a:sym typeface="Tahoma"/>
              </a:rPr>
              <a:t>Sequence of ordered elements</a:t>
            </a:r>
            <a:endParaRPr sz="2600">
              <a:latin typeface="Tahoma"/>
              <a:ea typeface="Tahoma"/>
              <a:cs typeface="Tahoma"/>
              <a:sym typeface="Tahoma"/>
            </a:endParaRPr>
          </a:p>
          <a:p>
            <a:pPr indent="-3937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Font typeface="Tahoma"/>
              <a:buChar char="○"/>
            </a:pPr>
            <a:r>
              <a:rPr lang="en-US" sz="2600">
                <a:latin typeface="Tahoma"/>
                <a:ea typeface="Tahoma"/>
                <a:cs typeface="Tahoma"/>
                <a:sym typeface="Tahoma"/>
              </a:rPr>
              <a:t>Can change once created (“mutable”)</a:t>
            </a:r>
            <a:endParaRPr sz="26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3" name="Google Shape;223;p28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24" name="Google Shape;224;p28"/>
          <p:cNvGrpSpPr/>
          <p:nvPr/>
        </p:nvGrpSpPr>
        <p:grpSpPr>
          <a:xfrm>
            <a:off x="5784225" y="2376383"/>
            <a:ext cx="5153772" cy="2930105"/>
            <a:chOff x="5980375" y="1191033"/>
            <a:chExt cx="5153772" cy="2930105"/>
          </a:xfrm>
        </p:grpSpPr>
        <p:grpSp>
          <p:nvGrpSpPr>
            <p:cNvPr id="225" name="Google Shape;225;p28"/>
            <p:cNvGrpSpPr/>
            <p:nvPr/>
          </p:nvGrpSpPr>
          <p:grpSpPr>
            <a:xfrm>
              <a:off x="5980375" y="1191033"/>
              <a:ext cx="5153772" cy="898634"/>
              <a:chOff x="4818977" y="719681"/>
              <a:chExt cx="6315124" cy="986642"/>
            </a:xfrm>
          </p:grpSpPr>
          <p:grpSp>
            <p:nvGrpSpPr>
              <p:cNvPr id="226" name="Google Shape;226;p28"/>
              <p:cNvGrpSpPr/>
              <p:nvPr/>
            </p:nvGrpSpPr>
            <p:grpSpPr>
              <a:xfrm>
                <a:off x="8011833" y="719681"/>
                <a:ext cx="3122267" cy="986642"/>
                <a:chOff x="6794000" y="2327664"/>
                <a:chExt cx="1986175" cy="455661"/>
              </a:xfrm>
            </p:grpSpPr>
            <p:pic>
              <p:nvPicPr>
                <p:cNvPr id="227" name="Google Shape;227;p28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75320" l="3181" r="79921" t="4934"/>
                <a:stretch/>
              </p:blipFill>
              <p:spPr>
                <a:xfrm>
                  <a:off x="6794000" y="2344500"/>
                  <a:ext cx="528224" cy="438825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57150" rotWithShape="0" algn="bl" dir="5400000" dist="19050">
                    <a:srgbClr val="000000">
                      <a:alpha val="48240"/>
                    </a:srgbClr>
                  </a:outerShdw>
                </a:effectLst>
              </p:spPr>
            </p:pic>
            <p:pic>
              <p:nvPicPr>
                <p:cNvPr id="228" name="Google Shape;228;p28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75320" l="3181" r="79921" t="4934"/>
                <a:stretch/>
              </p:blipFill>
              <p:spPr>
                <a:xfrm flipH="1">
                  <a:off x="8251951" y="2327664"/>
                  <a:ext cx="528224" cy="394910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57150" rotWithShape="0" algn="bl" dir="5400000" dist="19050">
                    <a:srgbClr val="000000">
                      <a:alpha val="48240"/>
                    </a:srgbClr>
                  </a:outerShdw>
                </a:effectLst>
              </p:spPr>
            </p:pic>
          </p:grpSp>
          <p:cxnSp>
            <p:nvCxnSpPr>
              <p:cNvPr id="229" name="Google Shape;229;p28"/>
              <p:cNvCxnSpPr/>
              <p:nvPr/>
            </p:nvCxnSpPr>
            <p:spPr>
              <a:xfrm flipH="1" rot="10800000">
                <a:off x="4818977" y="1243603"/>
                <a:ext cx="3017400" cy="314700"/>
              </a:xfrm>
              <a:prstGeom prst="straightConnector1">
                <a:avLst/>
              </a:prstGeom>
              <a:noFill/>
              <a:ln cap="flat" cmpd="sng" w="114300">
                <a:solidFill>
                  <a:srgbClr val="FF0000"/>
                </a:solidFill>
                <a:prstDash val="solid"/>
                <a:round/>
                <a:headEnd len="sm" w="sm" type="none"/>
                <a:tailEnd len="med" w="med" type="triangle"/>
              </a:ln>
              <a:effectLst>
                <a:outerShdw blurRad="57150" rotWithShape="0" algn="bl" dir="5400000" dist="19050">
                  <a:srgbClr val="000000">
                    <a:alpha val="48240"/>
                  </a:srgbClr>
                </a:outerShdw>
              </a:effectLst>
            </p:spPr>
          </p:cxnSp>
        </p:grpSp>
        <p:grpSp>
          <p:nvGrpSpPr>
            <p:cNvPr id="230" name="Google Shape;230;p28"/>
            <p:cNvGrpSpPr/>
            <p:nvPr/>
          </p:nvGrpSpPr>
          <p:grpSpPr>
            <a:xfrm>
              <a:off x="6381508" y="3028747"/>
              <a:ext cx="4680354" cy="1092391"/>
              <a:chOff x="5310501" y="2737375"/>
              <a:chExt cx="5735025" cy="1199375"/>
            </a:xfrm>
          </p:grpSpPr>
          <p:pic>
            <p:nvPicPr>
              <p:cNvPr id="231" name="Google Shape;231;p2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837601" y="2737375"/>
                <a:ext cx="2207925" cy="119937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48240"/>
                  </a:srgbClr>
                </a:outerShdw>
              </a:effectLst>
            </p:spPr>
          </p:pic>
          <p:cxnSp>
            <p:nvCxnSpPr>
              <p:cNvPr id="232" name="Google Shape;232;p28"/>
              <p:cNvCxnSpPr>
                <a:endCxn id="231" idx="1"/>
              </p:cNvCxnSpPr>
              <p:nvPr/>
            </p:nvCxnSpPr>
            <p:spPr>
              <a:xfrm flipH="1" rot="10800000">
                <a:off x="5310501" y="3337063"/>
                <a:ext cx="3527100" cy="108000"/>
              </a:xfrm>
              <a:prstGeom prst="straightConnector1">
                <a:avLst/>
              </a:prstGeom>
              <a:noFill/>
              <a:ln cap="flat" cmpd="sng" w="114300">
                <a:solidFill>
                  <a:srgbClr val="FF0000"/>
                </a:solidFill>
                <a:prstDash val="solid"/>
                <a:round/>
                <a:headEnd len="sm" w="sm" type="none"/>
                <a:tailEnd len="med" w="med" type="triangle"/>
              </a:ln>
              <a:effectLst>
                <a:outerShdw blurRad="57150" rotWithShape="0" algn="bl" dir="5400000" dist="19050">
                  <a:srgbClr val="000000">
                    <a:alpha val="48240"/>
                  </a:srgbClr>
                </a:outerShdw>
              </a:effectLst>
            </p:spPr>
          </p:cxn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/>
          <p:nvPr>
            <p:ph type="title"/>
          </p:nvPr>
        </p:nvSpPr>
        <p:spPr>
          <a:xfrm>
            <a:off x="479250" y="297500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List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9" name="Google Shape;239;p29"/>
          <p:cNvSpPr txBox="1"/>
          <p:nvPr>
            <p:ph idx="1" type="body"/>
          </p:nvPr>
        </p:nvSpPr>
        <p:spPr>
          <a:xfrm>
            <a:off x="479250" y="1334625"/>
            <a:ext cx="6170700" cy="48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An ordered and mutable collection.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Can contain objects with different data types.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Elements are accessed by their index (positions).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Example: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40" name="Google Shape;240;p29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1" name="Google Shape;24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38">
            <a:off x="8375652" y="945712"/>
            <a:ext cx="2382300" cy="144428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8240"/>
              </a:srgbClr>
            </a:outerShdw>
          </a:effectLst>
        </p:spPr>
      </p:pic>
      <p:cxnSp>
        <p:nvCxnSpPr>
          <p:cNvPr id="242" name="Google Shape;242;p29"/>
          <p:cNvCxnSpPr>
            <a:endCxn id="241" idx="2"/>
          </p:cNvCxnSpPr>
          <p:nvPr/>
        </p:nvCxnSpPr>
        <p:spPr>
          <a:xfrm rot="10800000">
            <a:off x="9566852" y="2389992"/>
            <a:ext cx="440700" cy="2101200"/>
          </a:xfrm>
          <a:prstGeom prst="straightConnector1">
            <a:avLst/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48240"/>
              </a:srgbClr>
            </a:outerShdw>
          </a:effectLst>
        </p:spPr>
      </p:cxnSp>
      <p:sp>
        <p:nvSpPr>
          <p:cNvPr id="243" name="Google Shape;243;p29"/>
          <p:cNvSpPr txBox="1"/>
          <p:nvPr/>
        </p:nvSpPr>
        <p:spPr>
          <a:xfrm>
            <a:off x="8237050" y="4721700"/>
            <a:ext cx="3671100" cy="6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Square brackets</a:t>
            </a:r>
            <a:endParaRPr b="1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9"/>
          <p:cNvSpPr txBox="1"/>
          <p:nvPr/>
        </p:nvSpPr>
        <p:spPr>
          <a:xfrm>
            <a:off x="1780175" y="5051300"/>
            <a:ext cx="4584300" cy="626700"/>
          </a:xfrm>
          <a:prstGeom prst="rect">
            <a:avLst/>
          </a:prstGeom>
          <a:solidFill>
            <a:srgbClr val="00FFFF"/>
          </a:solidFill>
          <a:ln>
            <a:noFill/>
          </a:ln>
          <a:effectLst>
            <a:outerShdw blurRad="57150" rotWithShape="0" algn="bl" dir="6420000" dist="38100">
              <a:srgbClr val="000000">
                <a:alpha val="4824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my_list = [“basketball”, 43]</a:t>
            </a:r>
            <a:endParaRPr b="1" i="0" sz="15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/>
          <p:nvPr>
            <p:ph type="title"/>
          </p:nvPr>
        </p:nvSpPr>
        <p:spPr>
          <a:xfrm>
            <a:off x="588575" y="483175"/>
            <a:ext cx="9087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Indexing</a:t>
            </a:r>
            <a:endParaRPr/>
          </a:p>
        </p:txBody>
      </p:sp>
      <p:sp>
        <p:nvSpPr>
          <p:cNvPr id="251" name="Google Shape;251;p30"/>
          <p:cNvSpPr txBox="1"/>
          <p:nvPr>
            <p:ph idx="1" type="body"/>
          </p:nvPr>
        </p:nvSpPr>
        <p:spPr>
          <a:xfrm>
            <a:off x="475925" y="1485875"/>
            <a:ext cx="56766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b="1" lang="en-US" sz="2400">
                <a:latin typeface="Tahoma"/>
                <a:ea typeface="Tahoma"/>
                <a:cs typeface="Tahoma"/>
                <a:sym typeface="Tahoma"/>
              </a:rPr>
              <a:t>Indexing</a:t>
            </a:r>
            <a:endParaRPr b="1" sz="2400">
              <a:latin typeface="Tahoma"/>
              <a:ea typeface="Tahoma"/>
              <a:cs typeface="Tahoma"/>
              <a:sym typeface="Tahoma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Tahoma"/>
              <a:buChar char="○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W</a:t>
            </a: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e use indexing to find a certain value(s) in our sequences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b="1" lang="en-US" sz="2400">
                <a:latin typeface="Tahoma"/>
                <a:ea typeface="Tahoma"/>
                <a:cs typeface="Tahoma"/>
                <a:sym typeface="Tahoma"/>
              </a:rPr>
              <a:t>0-Indexing</a:t>
            </a:r>
            <a:endParaRPr b="1" sz="2400">
              <a:latin typeface="Tahoma"/>
              <a:ea typeface="Tahoma"/>
              <a:cs typeface="Tahoma"/>
              <a:sym typeface="Tahoma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400"/>
              <a:buFont typeface="Tahoma"/>
              <a:buChar char="○"/>
            </a:pPr>
            <a:r>
              <a:rPr lang="en-US" sz="2400">
                <a:latin typeface="Tahoma"/>
                <a:ea typeface="Tahoma"/>
                <a:cs typeface="Tahoma"/>
                <a:sym typeface="Tahoma"/>
              </a:rPr>
              <a:t>Python uses zero indexing so the first item in a sequence is the 0th item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2" name="Google Shape;252;p30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3" name="Google Shape;253;p30"/>
          <p:cNvSpPr txBox="1"/>
          <p:nvPr/>
        </p:nvSpPr>
        <p:spPr>
          <a:xfrm>
            <a:off x="6267825" y="1261050"/>
            <a:ext cx="5504700" cy="4335900"/>
          </a:xfrm>
          <a:prstGeom prst="rect">
            <a:avLst/>
          </a:prstGeom>
          <a:solidFill>
            <a:schemeClr val="accent4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EXAMPLE:</a:t>
            </a:r>
            <a:endParaRPr b="1" sz="2400" u="sng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my_list = [“hat”, “food”, 42, “EinR”]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What would the following return?</a:t>
            </a:r>
            <a:endParaRPr b="1"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my_list[0]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my_list[2]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my_list[4]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my_list[0][1]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4" name="Google Shape;254;p30"/>
          <p:cNvSpPr txBox="1"/>
          <p:nvPr/>
        </p:nvSpPr>
        <p:spPr>
          <a:xfrm>
            <a:off x="8763750" y="3529650"/>
            <a:ext cx="2764800" cy="18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“hat”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42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error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“a”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1"/>
          <p:cNvSpPr txBox="1"/>
          <p:nvPr>
            <p:ph type="title"/>
          </p:nvPr>
        </p:nvSpPr>
        <p:spPr>
          <a:xfrm>
            <a:off x="437550" y="412750"/>
            <a:ext cx="9087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400">
                <a:latin typeface="Tahoma"/>
                <a:ea typeface="Tahoma"/>
                <a:cs typeface="Tahoma"/>
                <a:sym typeface="Tahoma"/>
              </a:rPr>
              <a:t>More Indexing!</a:t>
            </a:r>
            <a:endParaRPr sz="3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61" name="Google Shape;261;p31"/>
          <p:cNvSpPr txBox="1"/>
          <p:nvPr>
            <p:ph idx="1" type="body"/>
          </p:nvPr>
        </p:nvSpPr>
        <p:spPr>
          <a:xfrm>
            <a:off x="513750" y="1695925"/>
            <a:ext cx="6109500" cy="42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SzPts val="2800"/>
              <a:buFont typeface="Tahoma"/>
              <a:buChar char="●"/>
            </a:pPr>
            <a:r>
              <a:rPr lang="en-US" sz="2800">
                <a:latin typeface="Tahoma"/>
                <a:ea typeface="Tahoma"/>
                <a:cs typeface="Tahoma"/>
                <a:sym typeface="Tahoma"/>
              </a:rPr>
              <a:t>You can get more than one element from your list:</a:t>
            </a:r>
            <a:endParaRPr sz="2800">
              <a:latin typeface="Tahoma"/>
              <a:ea typeface="Tahoma"/>
              <a:cs typeface="Tahoma"/>
              <a:sym typeface="Tahoma"/>
            </a:endParaRPr>
          </a:p>
          <a:p>
            <a:pPr indent="-406400" lvl="0" marL="457200" marR="152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2800"/>
              <a:buFont typeface="Tahoma"/>
              <a:buChar char="●"/>
            </a:pPr>
            <a:r>
              <a:rPr lang="en-US" sz="2800">
                <a:latin typeface="Tahoma"/>
                <a:ea typeface="Tahoma"/>
                <a:cs typeface="Tahoma"/>
                <a:sym typeface="Tahoma"/>
              </a:rPr>
              <a:t>my_list[start:stop]</a:t>
            </a:r>
            <a:endParaRPr sz="28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800">
                <a:latin typeface="Tahoma"/>
                <a:ea typeface="Tahoma"/>
                <a:cs typeface="Tahoma"/>
                <a:sym typeface="Tahoma"/>
              </a:rPr>
              <a:t>Example:</a:t>
            </a:r>
            <a:endParaRPr b="1" sz="28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800">
                <a:latin typeface="Tahoma"/>
                <a:ea typeface="Tahoma"/>
                <a:cs typeface="Tahoma"/>
                <a:sym typeface="Tahoma"/>
              </a:rPr>
              <a:t>my_list = [“H”, “E”, “L”, “L”, “O”]</a:t>
            </a:r>
            <a:endParaRPr sz="2800"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152400" rtl="0" algn="l">
              <a:lnSpc>
                <a:spcPct val="142857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800">
                <a:latin typeface="Tahoma"/>
                <a:ea typeface="Tahoma"/>
                <a:cs typeface="Tahoma"/>
                <a:sym typeface="Tahoma"/>
              </a:rPr>
              <a:t>my_list[0:3] = [“H”, “E”, “L”]</a:t>
            </a:r>
            <a:endParaRPr sz="28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62" name="Google Shape;262;p31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63" name="Google Shape;263;p31"/>
          <p:cNvGraphicFramePr/>
          <p:nvPr/>
        </p:nvGraphicFramePr>
        <p:xfrm>
          <a:off x="7650600" y="1117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{A16AD795-608D-4E52-93C3-278954FEE19F}</a:tableStyleId>
              </a:tblPr>
              <a:tblGrid>
                <a:gridCol w="877625"/>
                <a:gridCol w="877625"/>
                <a:gridCol w="877625"/>
                <a:gridCol w="877625"/>
                <a:gridCol w="8776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</a:rPr>
                        <a:t>H</a:t>
                      </a:r>
                      <a:endParaRPr b="1" sz="14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</a:rPr>
                        <a:t>E</a:t>
                      </a:r>
                      <a:endParaRPr b="1" sz="14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</a:rPr>
                        <a:t>L</a:t>
                      </a:r>
                      <a:endParaRPr b="1" sz="14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</a:rPr>
                        <a:t>L</a:t>
                      </a:r>
                      <a:endParaRPr b="1" sz="14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rgbClr val="0000FF"/>
                          </a:solidFill>
                        </a:rPr>
                        <a:t>O</a:t>
                      </a:r>
                      <a:endParaRPr b="1" sz="14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</a:rPr>
                        <a:t>0</a:t>
                      </a:r>
                      <a:endParaRPr b="1" sz="22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</a:rPr>
                        <a:t>1</a:t>
                      </a:r>
                      <a:endParaRPr b="1" sz="22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</a:rPr>
                        <a:t>2</a:t>
                      </a:r>
                      <a:endParaRPr b="1" sz="22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</a:rPr>
                        <a:t>3</a:t>
                      </a:r>
                      <a:endParaRPr b="1" sz="22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0000FF"/>
                          </a:solidFill>
                        </a:rPr>
                        <a:t>4</a:t>
                      </a:r>
                      <a:endParaRPr b="1" sz="2200" u="none" cap="none" strike="noStrike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</a:tbl>
          </a:graphicData>
        </a:graphic>
      </p:graphicFrame>
      <p:sp>
        <p:nvSpPr>
          <p:cNvPr id="264" name="Google Shape;264;p31"/>
          <p:cNvSpPr txBox="1"/>
          <p:nvPr/>
        </p:nvSpPr>
        <p:spPr>
          <a:xfrm>
            <a:off x="6401975" y="1586200"/>
            <a:ext cx="1210500" cy="43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b="1" i="1" lang="en-US" sz="30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index</a:t>
            </a:r>
            <a:endParaRPr b="1" i="0" sz="17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1"/>
          <p:cNvSpPr txBox="1"/>
          <p:nvPr/>
        </p:nvSpPr>
        <p:spPr>
          <a:xfrm>
            <a:off x="6455375" y="5180400"/>
            <a:ext cx="4294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/>
              <a:t>Notice: The “stop” index is </a:t>
            </a:r>
            <a:r>
              <a:rPr lang="en-US" sz="2100"/>
              <a:t>omitted</a:t>
            </a:r>
            <a:endParaRPr sz="2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BNL_Template_102416">
  <a:themeElements>
    <a:clrScheme name="2020 LBNL Color Theme">
      <a:dk1>
        <a:srgbClr val="00303C"/>
      </a:dk1>
      <a:lt1>
        <a:srgbClr val="FFFFFF"/>
      </a:lt1>
      <a:dk2>
        <a:srgbClr val="00303B"/>
      </a:dk2>
      <a:lt2>
        <a:srgbClr val="B1B3B3"/>
      </a:lt2>
      <a:accent1>
        <a:srgbClr val="007681"/>
      </a:accent1>
      <a:accent2>
        <a:srgbClr val="4198B5"/>
      </a:accent2>
      <a:accent3>
        <a:srgbClr val="D57800"/>
      </a:accent3>
      <a:accent4>
        <a:srgbClr val="74AA50"/>
      </a:accent4>
      <a:accent5>
        <a:srgbClr val="EAAA00"/>
      </a:accent5>
      <a:accent6>
        <a:srgbClr val="E04E38"/>
      </a:accent6>
      <a:hlink>
        <a:srgbClr val="0055D1"/>
      </a:hlink>
      <a:folHlink>
        <a:srgbClr val="6633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BNL_Template_102416">
  <a:themeElements>
    <a:clrScheme name="2020 LBNL Color Theme">
      <a:dk1>
        <a:srgbClr val="00303C"/>
      </a:dk1>
      <a:lt1>
        <a:srgbClr val="FFFFFF"/>
      </a:lt1>
      <a:dk2>
        <a:srgbClr val="00303B"/>
      </a:dk2>
      <a:lt2>
        <a:srgbClr val="B1B3B3"/>
      </a:lt2>
      <a:accent1>
        <a:srgbClr val="007681"/>
      </a:accent1>
      <a:accent2>
        <a:srgbClr val="4198B5"/>
      </a:accent2>
      <a:accent3>
        <a:srgbClr val="D57800"/>
      </a:accent3>
      <a:accent4>
        <a:srgbClr val="74AA50"/>
      </a:accent4>
      <a:accent5>
        <a:srgbClr val="EAAA00"/>
      </a:accent5>
      <a:accent6>
        <a:srgbClr val="E04E38"/>
      </a:accent6>
      <a:hlink>
        <a:srgbClr val="0055D1"/>
      </a:hlink>
      <a:folHlink>
        <a:srgbClr val="6633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